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6.xml"/><Relationship Id="rId22" Type="http://schemas.openxmlformats.org/officeDocument/2006/relationships/font" Target="fonts/Roboto-italic.fntdata"/><Relationship Id="rId10" Type="http://schemas.openxmlformats.org/officeDocument/2006/relationships/slide" Target="slides/slide5.xml"/><Relationship Id="rId21"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jpg>
</file>

<file path=ppt/media/image2.jp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3d484b6a46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d484b6a46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**Sentiment analysis not particularly helpful for our purposes, considering certain words have different meanings in the context of these magazines (black, naughty, weird categorized as negative words doesn’t tell us much)</a:t>
            </a:r>
            <a:endParaRPr/>
          </a:p>
          <a:p>
            <a:pPr indent="0" lvl="0" marL="0" rtl="0" algn="l">
              <a:lnSpc>
                <a:spcPct val="115000"/>
              </a:lnSpc>
              <a:spcBef>
                <a:spcPts val="1600"/>
              </a:spcBef>
              <a:spcAft>
                <a:spcPts val="0"/>
              </a:spcAft>
              <a:buNone/>
            </a:pPr>
            <a:r>
              <a:rPr lang="en"/>
              <a:t>Next steps: developing our own “sentiment analysis” and categorizing certain words as body positive/negative, empowering, sexist, etc… This may pave the way for us to determine how magazines can be more empowering (i.e. </a:t>
            </a:r>
            <a:r>
              <a:rPr lang="en">
                <a:solidFill>
                  <a:schemeClr val="dk1"/>
                </a:solidFill>
              </a:rPr>
              <a:t>r</a:t>
            </a:r>
            <a:r>
              <a:rPr lang="en">
                <a:solidFill>
                  <a:schemeClr val="dk1"/>
                </a:solidFill>
              </a:rPr>
              <a:t>eprogramming the ways we speak about women and the words we use around women)</a:t>
            </a:r>
            <a:endParaRPr>
              <a:solidFill>
                <a:schemeClr val="dk1"/>
              </a:solidFill>
            </a:endParaRPr>
          </a:p>
          <a:p>
            <a:pPr indent="0" lvl="0" marL="0" rtl="0" algn="l">
              <a:lnSpc>
                <a:spcPct val="115000"/>
              </a:lnSpc>
              <a:spcBef>
                <a:spcPts val="1600"/>
              </a:spcBef>
              <a:spcAft>
                <a:spcPts val="0"/>
              </a:spcAft>
              <a:buNone/>
            </a:pPr>
            <a:r>
              <a:t/>
            </a:r>
            <a:endParaRPr>
              <a:solidFill>
                <a:schemeClr val="dk1"/>
              </a:solidFill>
            </a:endParaRPr>
          </a:p>
          <a:p>
            <a:pPr indent="0" lvl="0" marL="0" rtl="0" algn="l">
              <a:lnSpc>
                <a:spcPct val="115000"/>
              </a:lnSpc>
              <a:spcBef>
                <a:spcPts val="1600"/>
              </a:spcBef>
              <a:spcAft>
                <a:spcPts val="1600"/>
              </a:spcAft>
              <a:buNone/>
            </a:pPr>
            <a:r>
              <a:rPr lang="en">
                <a:solidFill>
                  <a:schemeClr val="dk1"/>
                </a:solidFill>
              </a:rPr>
              <a:t>Body positivity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3d484b6a4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d484b6a4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Microsoft Azure  Face Detect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3d55f3ee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d55f3ee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3d484b6a46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d484b6a46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3c47ead5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c47ead56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3d484b6a46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d484b6a46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3bbeefccf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3bbeefccf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latin typeface="Calibri"/>
                <a:ea typeface="Calibri"/>
                <a:cs typeface="Calibri"/>
                <a:sym typeface="Calibri"/>
              </a:rPr>
              <a:t>Research Framework: </a:t>
            </a:r>
            <a:r>
              <a:rPr lang="en" sz="1000">
                <a:solidFill>
                  <a:srgbClr val="9900FF"/>
                </a:solidFill>
                <a:latin typeface="Roboto"/>
                <a:ea typeface="Roboto"/>
                <a:cs typeface="Roboto"/>
                <a:sym typeface="Roboto"/>
              </a:rPr>
              <a:t>Define research questions, goals and methodology</a:t>
            </a:r>
            <a:endParaRPr sz="1000">
              <a:solidFill>
                <a:srgbClr val="9900FF"/>
              </a:solidFill>
              <a:latin typeface="Roboto"/>
              <a:ea typeface="Roboto"/>
              <a:cs typeface="Roboto"/>
              <a:sym typeface="Roboto"/>
            </a:endParaRPr>
          </a:p>
          <a:p>
            <a:pPr indent="0" lvl="0" marL="0" rtl="0" algn="l">
              <a:lnSpc>
                <a:spcPct val="115000"/>
              </a:lnSpc>
              <a:spcBef>
                <a:spcPts val="1600"/>
              </a:spcBef>
              <a:spcAft>
                <a:spcPts val="0"/>
              </a:spcAft>
              <a:buClr>
                <a:schemeClr val="dk1"/>
              </a:buClr>
              <a:buSzPts val="1100"/>
              <a:buFont typeface="Arial"/>
              <a:buNone/>
            </a:pPr>
            <a:r>
              <a:rPr lang="en" sz="1000">
                <a:solidFill>
                  <a:srgbClr val="9900FF"/>
                </a:solidFill>
                <a:latin typeface="Roboto"/>
                <a:ea typeface="Roboto"/>
                <a:cs typeface="Roboto"/>
                <a:sym typeface="Roboto"/>
              </a:rPr>
              <a:t>Data Collection (text and images): </a:t>
            </a:r>
            <a:r>
              <a:rPr lang="en" sz="1000">
                <a:solidFill>
                  <a:srgbClr val="4A86E8"/>
                </a:solidFill>
                <a:latin typeface="Roboto"/>
                <a:ea typeface="Roboto"/>
                <a:cs typeface="Roboto"/>
                <a:sym typeface="Roboto"/>
              </a:rPr>
              <a:t>Download cover, Manual transcription , Facial recognition software (Microsoft Azure, Compile in R) </a:t>
            </a:r>
            <a:endParaRPr sz="1000">
              <a:solidFill>
                <a:srgbClr val="4A86E8"/>
              </a:solidFill>
              <a:latin typeface="Roboto"/>
              <a:ea typeface="Roboto"/>
              <a:cs typeface="Roboto"/>
              <a:sym typeface="Roboto"/>
            </a:endParaRPr>
          </a:p>
          <a:p>
            <a:pPr indent="0" lvl="0" marL="0" rtl="0" algn="l">
              <a:lnSpc>
                <a:spcPct val="115000"/>
              </a:lnSpc>
              <a:spcBef>
                <a:spcPts val="1600"/>
              </a:spcBef>
              <a:spcAft>
                <a:spcPts val="0"/>
              </a:spcAft>
              <a:buClr>
                <a:schemeClr val="dk1"/>
              </a:buClr>
              <a:buSzPts val="1100"/>
              <a:buFont typeface="Arial"/>
              <a:buNone/>
            </a:pPr>
            <a:r>
              <a:rPr lang="en" sz="1000">
                <a:solidFill>
                  <a:srgbClr val="4A86E8"/>
                </a:solidFill>
                <a:latin typeface="Roboto"/>
                <a:ea typeface="Roboto"/>
                <a:cs typeface="Roboto"/>
                <a:sym typeface="Roboto"/>
              </a:rPr>
              <a:t>Data Analysis: </a:t>
            </a:r>
            <a:r>
              <a:rPr lang="en" sz="1000">
                <a:solidFill>
                  <a:srgbClr val="6AA84F"/>
                </a:solidFill>
                <a:latin typeface="Roboto"/>
                <a:ea typeface="Roboto"/>
                <a:cs typeface="Roboto"/>
                <a:sym typeface="Roboto"/>
              </a:rPr>
              <a:t>Clean dataset, Regression, ANOVA, SEM in R and JASP</a:t>
            </a:r>
            <a:endParaRPr sz="1000">
              <a:solidFill>
                <a:srgbClr val="6AA84F"/>
              </a:solidFill>
              <a:latin typeface="Roboto"/>
              <a:ea typeface="Roboto"/>
              <a:cs typeface="Roboto"/>
              <a:sym typeface="Roboto"/>
            </a:endParaRPr>
          </a:p>
          <a:p>
            <a:pPr indent="0" lvl="0" marL="0" rtl="0" algn="l">
              <a:spcBef>
                <a:spcPts val="1600"/>
              </a:spcBef>
              <a:spcAft>
                <a:spcPts val="0"/>
              </a:spcAft>
              <a:buClr>
                <a:schemeClr val="dk1"/>
              </a:buClr>
              <a:buSzPts val="1100"/>
              <a:buFont typeface="Arial"/>
              <a:buNone/>
            </a:pPr>
            <a:r>
              <a:rPr b="1" lang="en" sz="1400">
                <a:solidFill>
                  <a:srgbClr val="BF9000"/>
                </a:solidFill>
                <a:latin typeface="Roboto"/>
                <a:ea typeface="Roboto"/>
                <a:cs typeface="Roboto"/>
                <a:sym typeface="Roboto"/>
              </a:rPr>
              <a:t>Deep Text Analysis: </a:t>
            </a:r>
            <a:r>
              <a:rPr lang="en" sz="1000">
                <a:solidFill>
                  <a:srgbClr val="BF9000"/>
                </a:solidFill>
                <a:latin typeface="Roboto"/>
                <a:ea typeface="Roboto"/>
                <a:cs typeface="Roboto"/>
                <a:sym typeface="Roboto"/>
              </a:rPr>
              <a:t>3-way literary/psychological analysis of magazine text</a:t>
            </a:r>
            <a:endParaRPr sz="1000">
              <a:solidFill>
                <a:srgbClr val="BF9000"/>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000">
              <a:solidFill>
                <a:srgbClr val="BF9000"/>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solidFill>
                  <a:schemeClr val="dk2"/>
                </a:solidFill>
              </a:rPr>
              <a:t>Exploratory Analyses: </a:t>
            </a:r>
            <a:r>
              <a:rPr lang="en" sz="1000">
                <a:solidFill>
                  <a:srgbClr val="B45F06"/>
                </a:solidFill>
                <a:latin typeface="Roboto"/>
                <a:ea typeface="Roboto"/>
                <a:cs typeface="Roboto"/>
                <a:sym typeface="Roboto"/>
              </a:rPr>
              <a:t>Further statistical analyses guided by deep text analysis</a:t>
            </a:r>
            <a:endParaRPr sz="12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2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2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000">
              <a:solidFill>
                <a:srgbClr val="6AA84F"/>
              </a:solidFill>
              <a:latin typeface="Roboto"/>
              <a:ea typeface="Roboto"/>
              <a:cs typeface="Roboto"/>
              <a:sym typeface="Roboto"/>
            </a:endParaRPr>
          </a:p>
          <a:p>
            <a:pPr indent="0" lvl="0" marL="0" rtl="0" algn="l">
              <a:lnSpc>
                <a:spcPct val="115000"/>
              </a:lnSpc>
              <a:spcBef>
                <a:spcPts val="1600"/>
              </a:spcBef>
              <a:spcAft>
                <a:spcPts val="0"/>
              </a:spcAft>
              <a:buClr>
                <a:schemeClr val="dk1"/>
              </a:buClr>
              <a:buSzPts val="1100"/>
              <a:buFont typeface="Arial"/>
              <a:buNone/>
            </a:pPr>
            <a:r>
              <a:t/>
            </a:r>
            <a:endParaRPr sz="1000">
              <a:solidFill>
                <a:srgbClr val="6AA84F"/>
              </a:solidFill>
              <a:latin typeface="Roboto"/>
              <a:ea typeface="Roboto"/>
              <a:cs typeface="Roboto"/>
              <a:sym typeface="Roboto"/>
            </a:endParaRPr>
          </a:p>
          <a:p>
            <a:pPr indent="0" lvl="0" marL="0" rtl="0" algn="l">
              <a:spcBef>
                <a:spcPts val="1600"/>
              </a:spcBef>
              <a:spcAft>
                <a:spcPts val="0"/>
              </a:spcAft>
              <a:buNone/>
            </a:pPr>
            <a:r>
              <a:t/>
            </a:r>
            <a:endParaRPr sz="1000">
              <a:solidFill>
                <a:srgbClr val="6AA84F"/>
              </a:solidFill>
              <a:latin typeface="Roboto"/>
              <a:ea typeface="Roboto"/>
              <a:cs typeface="Roboto"/>
              <a:sym typeface="Roboto"/>
            </a:endParaRPr>
          </a:p>
          <a:p>
            <a:pPr indent="0" lvl="0" marL="0" rtl="0" algn="l">
              <a:lnSpc>
                <a:spcPct val="115000"/>
              </a:lnSpc>
              <a:spcBef>
                <a:spcPts val="1600"/>
              </a:spcBef>
              <a:spcAft>
                <a:spcPts val="1600"/>
              </a:spcAft>
              <a:buClr>
                <a:schemeClr val="dk1"/>
              </a:buClr>
              <a:buSzPts val="1100"/>
              <a:buFont typeface="Arial"/>
              <a:buNone/>
            </a:pPr>
            <a:r>
              <a:t/>
            </a:r>
            <a:endParaRPr sz="1000">
              <a:solidFill>
                <a:srgbClr val="4A86E8"/>
              </a:solidFill>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3d4b12d0dc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d4b12d0dc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takeaways: audiences are different</a:t>
            </a:r>
            <a:endParaRPr/>
          </a:p>
          <a:p>
            <a:pPr indent="0" lvl="0" marL="0" rtl="0" algn="l">
              <a:lnSpc>
                <a:spcPct val="115000"/>
              </a:lnSpc>
              <a:spcBef>
                <a:spcPts val="0"/>
              </a:spcBef>
              <a:spcAft>
                <a:spcPts val="1600"/>
              </a:spcAft>
              <a:buClr>
                <a:schemeClr val="dk1"/>
              </a:buClr>
              <a:buSzPts val="1100"/>
              <a:buFont typeface="Arial"/>
              <a:buNone/>
            </a:pPr>
            <a:r>
              <a:rPr lang="en" sz="1200">
                <a:solidFill>
                  <a:schemeClr val="dk2"/>
                </a:solidFill>
              </a:rPr>
              <a:t>Last presentation, we asked if and how woman’s magazine covers empower women.  We started with the idea that magazine covers and media have influence. Their words and images are representation, they set standards, they tell us what we should care about. Women’s magazines are written by women, for women - they talk about sexual pleasure, periods, boobs, motherhood, relationships - but just because they talk about women's “issues”, does this mean they have women’s best interests in mind?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3d4b12d0d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d4b12d0d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Stop words</a:t>
            </a:r>
            <a:endParaRPr/>
          </a:p>
          <a:p>
            <a:pPr indent="0" lvl="0" marL="0" rtl="0" algn="l">
              <a:spcBef>
                <a:spcPts val="0"/>
              </a:spcBef>
              <a:spcAft>
                <a:spcPts val="0"/>
              </a:spcAft>
              <a:buNone/>
            </a:pPr>
            <a:r>
              <a:rPr lang="en"/>
              <a:t>Stemming</a:t>
            </a:r>
            <a:endParaRPr/>
          </a:p>
          <a:p>
            <a:pPr indent="0" lvl="0" marL="0" rtl="0" algn="l">
              <a:spcBef>
                <a:spcPts val="0"/>
              </a:spcBef>
              <a:spcAft>
                <a:spcPts val="0"/>
              </a:spcAft>
              <a:buNone/>
            </a:pPr>
            <a:r>
              <a:rPr lang="en"/>
              <a:t>Removing numbers and magazine names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3d484b6a46_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d484b6a46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3d484b6a46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d484b6a46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2"/>
                </a:solidFill>
              </a:rPr>
              <a:t>We would be mistaken if we thought all women had the same needs. Cosmopolitan is speaking to a subset of white, middle-upper class readers. Magazines for younger girls, older women, and black women speak to different audiences. And these different audiences and different needs requires selling different products and telling different stories. Seventeen knows its average reader is 16 years old and her weekly allowance is pennies. So they advertise “budget buys” and “freebies inside” to get them to buy the magazine.</a:t>
            </a:r>
            <a:r>
              <a:rPr b="1" lang="en" sz="1200">
                <a:solidFill>
                  <a:schemeClr val="dk2"/>
                </a:solidFill>
              </a:rPr>
              <a:t>. </a:t>
            </a:r>
            <a:endParaRPr b="1" sz="1200">
              <a:solidFill>
                <a:schemeClr val="dk2"/>
              </a:solidFill>
            </a:endParaRPr>
          </a:p>
          <a:p>
            <a:pPr indent="0" lvl="0" marL="0" rtl="0" algn="l">
              <a:lnSpc>
                <a:spcPct val="115000"/>
              </a:lnSpc>
              <a:spcBef>
                <a:spcPts val="1600"/>
              </a:spcBef>
              <a:spcAft>
                <a:spcPts val="1600"/>
              </a:spcAft>
              <a:buClr>
                <a:schemeClr val="dk1"/>
              </a:buClr>
              <a:buSzPts val="1100"/>
              <a:buFont typeface="Arial"/>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3d484b6a46_3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d484b6a46_3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2"/>
                </a:solidFill>
              </a:rPr>
              <a:t>To generate demand for beauty products, advertisers must first generate a demand for beauty. This is no problem:  a large part of woman’s value to society is as a beauty and sex object. Feminists have pushed against this idea, but women’s magazines continue to promote them. </a:t>
            </a:r>
            <a:endParaRPr sz="1200">
              <a:solidFill>
                <a:schemeClr val="dk2"/>
              </a:solidFill>
            </a:endParaRPr>
          </a:p>
          <a:p>
            <a:pPr indent="0" lvl="0" marL="0" rtl="0" algn="l">
              <a:lnSpc>
                <a:spcPct val="115000"/>
              </a:lnSpc>
              <a:spcBef>
                <a:spcPts val="1600"/>
              </a:spcBef>
              <a:spcAft>
                <a:spcPts val="0"/>
              </a:spcAft>
              <a:buNone/>
            </a:pPr>
            <a:r>
              <a:t/>
            </a:r>
            <a:endParaRPr sz="1200">
              <a:solidFill>
                <a:schemeClr val="dk2"/>
              </a:solidFill>
            </a:endParaRPr>
          </a:p>
          <a:p>
            <a:pPr indent="0" lvl="0" marL="0" rtl="0" algn="l">
              <a:lnSpc>
                <a:spcPct val="115000"/>
              </a:lnSpc>
              <a:spcBef>
                <a:spcPts val="1600"/>
              </a:spcBef>
              <a:spcAft>
                <a:spcPts val="0"/>
              </a:spcAft>
              <a:buNone/>
            </a:pPr>
            <a:r>
              <a:rPr lang="en" sz="1200">
                <a:solidFill>
                  <a:schemeClr val="dk2"/>
                </a:solidFill>
              </a:rPr>
              <a:t>Magazines are also businesses. Businesses want to make a profit. Subscribers to Cosmo aren’t just readers, they are consumers. </a:t>
            </a:r>
            <a:r>
              <a:rPr b="1" lang="en" sz="1200">
                <a:solidFill>
                  <a:schemeClr val="dk2"/>
                </a:solidFill>
              </a:rPr>
              <a:t>Women’s magazines may seek to empower women, but they must financially disempower them to survive. </a:t>
            </a:r>
            <a:r>
              <a:rPr lang="en" sz="1200">
                <a:solidFill>
                  <a:schemeClr val="dk2"/>
                </a:solidFill>
              </a:rPr>
              <a:t>Advertising aimed at women has roots in a realization that women make around 50 to 70% of a households purchasing decisions. So what do women’s magazines do? They connect the goal of female empowerment to products. They say - “be beautiful! (by buying this dress).” They say “Have amazing sex (by buying this magazine for tips!)” </a:t>
            </a:r>
            <a:r>
              <a:rPr b="1" lang="en" sz="1200">
                <a:solidFill>
                  <a:schemeClr val="dk2"/>
                </a:solidFill>
              </a:rPr>
              <a:t>Add data correlation here.</a:t>
            </a:r>
            <a:r>
              <a:rPr lang="en" sz="1200">
                <a:solidFill>
                  <a:schemeClr val="dk2"/>
                </a:solidFill>
              </a:rPr>
              <a:t> Women’s magazines see there is an unfilled demand for women to be empowered, and they supply that demand through both abstract articles/stories/advice AND tangible products. </a:t>
            </a:r>
            <a:endParaRPr sz="1200">
              <a:solidFill>
                <a:schemeClr val="dk2"/>
              </a:solidFill>
            </a:endParaRPr>
          </a:p>
          <a:p>
            <a:pPr indent="0" lvl="0" marL="0" rtl="0" algn="l">
              <a:lnSpc>
                <a:spcPct val="115000"/>
              </a:lnSpc>
              <a:spcBef>
                <a:spcPts val="1600"/>
              </a:spcBef>
              <a:spcAft>
                <a:spcPts val="1600"/>
              </a:spcAft>
              <a:buClr>
                <a:schemeClr val="dk1"/>
              </a:buClr>
              <a:buSzPts val="1100"/>
              <a:buFont typeface="Arial"/>
              <a:buNone/>
            </a:pPr>
            <a:r>
              <a:t/>
            </a:r>
            <a:endParaRPr sz="1200">
              <a:solidFill>
                <a:schemeClr val="dk2"/>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3d484b6a46_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d484b6a46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atin typeface="Calibri"/>
                <a:ea typeface="Calibri"/>
                <a:cs typeface="Calibri"/>
                <a:sym typeface="Calibri"/>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9.png"/><Relationship Id="rId5" Type="http://schemas.openxmlformats.org/officeDocument/2006/relationships/image" Target="../media/image3.png"/><Relationship Id="rId6" Type="http://schemas.openxmlformats.org/officeDocument/2006/relationships/image" Target="../media/image7.png"/><Relationship Id="rId7" Type="http://schemas.openxmlformats.org/officeDocument/2006/relationships/image" Target="../media/image1.png"/><Relationship Id="rId8"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6.png"/><Relationship Id="rId5" Type="http://schemas.openxmlformats.org/officeDocument/2006/relationships/image" Target="../media/image15.png"/><Relationship Id="rId6"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53" name="Shape 53"/>
        <p:cNvGrpSpPr/>
        <p:nvPr/>
      </p:nvGrpSpPr>
      <p:grpSpPr>
        <a:xfrm>
          <a:off x="0" y="0"/>
          <a:ext cx="0" cy="0"/>
          <a:chOff x="0" y="0"/>
          <a:chExt cx="0" cy="0"/>
        </a:xfrm>
      </p:grpSpPr>
      <p:sp>
        <p:nvSpPr>
          <p:cNvPr id="54" name="Google Shape;54;p13"/>
          <p:cNvSpPr/>
          <p:nvPr/>
        </p:nvSpPr>
        <p:spPr>
          <a:xfrm>
            <a:off x="7773275" y="1988075"/>
            <a:ext cx="456300" cy="1165200"/>
          </a:xfrm>
          <a:prstGeom prst="rect">
            <a:avLst/>
          </a:prstGeom>
          <a:solidFill>
            <a:srgbClr val="B7B7B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7762800" y="4142250"/>
            <a:ext cx="543000" cy="1003800"/>
          </a:xfrm>
          <a:prstGeom prst="rect">
            <a:avLst/>
          </a:pr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 name="Google Shape;56;p13"/>
          <p:cNvPicPr preferRelativeResize="0"/>
          <p:nvPr/>
        </p:nvPicPr>
        <p:blipFill rotWithShape="1">
          <a:blip r:embed="rId3">
            <a:alphaModFix/>
          </a:blip>
          <a:srcRect b="34237" l="45512" r="0" t="24238"/>
          <a:stretch/>
        </p:blipFill>
        <p:spPr>
          <a:xfrm>
            <a:off x="8138225" y="4142250"/>
            <a:ext cx="987851" cy="1003799"/>
          </a:xfrm>
          <a:prstGeom prst="rect">
            <a:avLst/>
          </a:prstGeom>
          <a:noFill/>
          <a:ln>
            <a:noFill/>
          </a:ln>
        </p:spPr>
      </p:pic>
      <p:sp>
        <p:nvSpPr>
          <p:cNvPr id="57" name="Google Shape;57;p13"/>
          <p:cNvSpPr/>
          <p:nvPr/>
        </p:nvSpPr>
        <p:spPr>
          <a:xfrm>
            <a:off x="8687675" y="3151650"/>
            <a:ext cx="456300" cy="967800"/>
          </a:xfrm>
          <a:prstGeom prst="rect">
            <a:avLst/>
          </a:prstGeom>
          <a:solidFill>
            <a:srgbClr val="EFEFEF"/>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8687675" y="975575"/>
            <a:ext cx="456300" cy="10983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9" name="Google Shape;59;p13"/>
          <p:cNvPicPr preferRelativeResize="0"/>
          <p:nvPr/>
        </p:nvPicPr>
        <p:blipFill rotWithShape="1">
          <a:blip r:embed="rId4">
            <a:alphaModFix amt="33000"/>
          </a:blip>
          <a:srcRect b="0" l="0" r="0" t="6942"/>
          <a:stretch/>
        </p:blipFill>
        <p:spPr>
          <a:xfrm>
            <a:off x="0" y="0"/>
            <a:ext cx="7739450" cy="5143500"/>
          </a:xfrm>
          <a:prstGeom prst="rect">
            <a:avLst/>
          </a:prstGeom>
          <a:noFill/>
          <a:ln>
            <a:noFill/>
          </a:ln>
        </p:spPr>
      </p:pic>
      <p:sp>
        <p:nvSpPr>
          <p:cNvPr id="60" name="Google Shape;60;p13"/>
          <p:cNvSpPr txBox="1"/>
          <p:nvPr>
            <p:ph idx="1" type="subTitle"/>
          </p:nvPr>
        </p:nvSpPr>
        <p:spPr>
          <a:xfrm>
            <a:off x="889850" y="14995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rgbClr val="FFFFFF"/>
                </a:solidFill>
                <a:latin typeface="Calibri"/>
                <a:ea typeface="Calibri"/>
                <a:cs typeface="Calibri"/>
                <a:sym typeface="Calibri"/>
              </a:rPr>
              <a:t>Data+ 2018:</a:t>
            </a:r>
            <a:endParaRPr b="1" sz="6000">
              <a:solidFill>
                <a:srgbClr val="FFFFFF"/>
              </a:solidFill>
              <a:latin typeface="Calibri"/>
              <a:ea typeface="Calibri"/>
              <a:cs typeface="Calibri"/>
              <a:sym typeface="Calibri"/>
            </a:endParaRPr>
          </a:p>
          <a:p>
            <a:pPr indent="0" lvl="0" marL="0" rtl="0" algn="ctr">
              <a:spcBef>
                <a:spcPts val="0"/>
              </a:spcBef>
              <a:spcAft>
                <a:spcPts val="0"/>
              </a:spcAft>
              <a:buNone/>
            </a:pPr>
            <a:r>
              <a:rPr b="1" i="1" lang="en" sz="3000">
                <a:solidFill>
                  <a:srgbClr val="FFFFFF"/>
                </a:solidFill>
                <a:latin typeface="Calibri"/>
                <a:ea typeface="Calibri"/>
                <a:cs typeface="Calibri"/>
                <a:sym typeface="Calibri"/>
              </a:rPr>
              <a:t>Project #6 </a:t>
            </a:r>
            <a:r>
              <a:rPr b="1" i="1" lang="en" sz="3000">
                <a:solidFill>
                  <a:srgbClr val="FFFFFF"/>
                </a:solidFill>
                <a:latin typeface="Calibri"/>
                <a:ea typeface="Calibri"/>
                <a:cs typeface="Calibri"/>
                <a:sym typeface="Calibri"/>
              </a:rPr>
              <a:t>Women’s Spaces</a:t>
            </a:r>
            <a:endParaRPr b="1" i="1" sz="3000">
              <a:solidFill>
                <a:srgbClr val="FFFFFF"/>
              </a:solidFill>
              <a:latin typeface="Calibri"/>
              <a:ea typeface="Calibri"/>
              <a:cs typeface="Calibri"/>
              <a:sym typeface="Calibri"/>
            </a:endParaRPr>
          </a:p>
          <a:p>
            <a:pPr indent="0" lvl="0" marL="0" rtl="0" algn="ctr">
              <a:spcBef>
                <a:spcPts val="0"/>
              </a:spcBef>
              <a:spcAft>
                <a:spcPts val="0"/>
              </a:spcAft>
              <a:buNone/>
            </a:pPr>
            <a:r>
              <a:rPr b="1" lang="en" sz="3000">
                <a:solidFill>
                  <a:srgbClr val="999999"/>
                </a:solidFill>
                <a:latin typeface="Calibri"/>
                <a:ea typeface="Calibri"/>
                <a:cs typeface="Calibri"/>
                <a:sym typeface="Calibri"/>
              </a:rPr>
              <a:t>July Update</a:t>
            </a:r>
            <a:endParaRPr b="1" sz="3000">
              <a:solidFill>
                <a:srgbClr val="999999"/>
              </a:solidFill>
              <a:latin typeface="Calibri"/>
              <a:ea typeface="Calibri"/>
              <a:cs typeface="Calibri"/>
              <a:sym typeface="Calibri"/>
            </a:endParaRPr>
          </a:p>
        </p:txBody>
      </p:sp>
      <p:sp>
        <p:nvSpPr>
          <p:cNvPr id="61" name="Google Shape;61;p13"/>
          <p:cNvSpPr txBox="1"/>
          <p:nvPr/>
        </p:nvSpPr>
        <p:spPr>
          <a:xfrm>
            <a:off x="2014550" y="4399800"/>
            <a:ext cx="5724900" cy="104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a:solidFill>
                  <a:srgbClr val="FFFFFF"/>
                </a:solidFill>
                <a:latin typeface="Calibri"/>
                <a:ea typeface="Calibri"/>
                <a:cs typeface="Calibri"/>
                <a:sym typeface="Calibri"/>
              </a:rPr>
              <a:t>Project Lead: Dr. Charlotte Sussman</a:t>
            </a:r>
            <a:endParaRPr b="1">
              <a:solidFill>
                <a:srgbClr val="FFFFFF"/>
              </a:solidFill>
              <a:latin typeface="Calibri"/>
              <a:ea typeface="Calibri"/>
              <a:cs typeface="Calibri"/>
              <a:sym typeface="Calibri"/>
            </a:endParaRPr>
          </a:p>
          <a:p>
            <a:pPr indent="0" lvl="0" marL="0" rtl="0" algn="r">
              <a:spcBef>
                <a:spcPts val="0"/>
              </a:spcBef>
              <a:spcAft>
                <a:spcPts val="0"/>
              </a:spcAft>
              <a:buClr>
                <a:schemeClr val="dk1"/>
              </a:buClr>
              <a:buSzPts val="1100"/>
              <a:buFont typeface="Arial"/>
              <a:buNone/>
            </a:pPr>
            <a:r>
              <a:rPr b="1" lang="en">
                <a:solidFill>
                  <a:srgbClr val="FFFFFF"/>
                </a:solidFill>
                <a:latin typeface="Calibri"/>
                <a:ea typeface="Calibri"/>
                <a:cs typeface="Calibri"/>
                <a:sym typeface="Calibri"/>
              </a:rPr>
              <a:t>Project Manager</a:t>
            </a:r>
            <a:r>
              <a:rPr b="1" lang="en">
                <a:solidFill>
                  <a:srgbClr val="FFFFFF"/>
                </a:solidFill>
                <a:latin typeface="Calibri"/>
                <a:ea typeface="Calibri"/>
                <a:cs typeface="Calibri"/>
                <a:sym typeface="Calibri"/>
              </a:rPr>
              <a:t>: Michelle Sroka</a:t>
            </a:r>
            <a:endParaRPr b="1">
              <a:solidFill>
                <a:srgbClr val="FFFFFF"/>
              </a:solidFill>
              <a:latin typeface="Calibri"/>
              <a:ea typeface="Calibri"/>
              <a:cs typeface="Calibri"/>
              <a:sym typeface="Calibri"/>
            </a:endParaRPr>
          </a:p>
          <a:p>
            <a:pPr indent="0" lvl="0" marL="0" rtl="0" algn="r">
              <a:spcBef>
                <a:spcPts val="0"/>
              </a:spcBef>
              <a:spcAft>
                <a:spcPts val="0"/>
              </a:spcAft>
              <a:buClr>
                <a:schemeClr val="dk1"/>
              </a:buClr>
              <a:buSzPts val="1100"/>
              <a:buFont typeface="Arial"/>
              <a:buNone/>
            </a:pPr>
            <a:r>
              <a:rPr b="1" lang="en">
                <a:solidFill>
                  <a:srgbClr val="FFFFFF"/>
                </a:solidFill>
                <a:latin typeface="Calibri"/>
                <a:ea typeface="Calibri"/>
                <a:cs typeface="Calibri"/>
                <a:sym typeface="Calibri"/>
              </a:rPr>
              <a:t>Undergraduates: Alexis Malone, Sandra Luksic &amp; Nathan Liang</a:t>
            </a:r>
            <a:endParaRPr/>
          </a:p>
        </p:txBody>
      </p:sp>
      <p:pic>
        <p:nvPicPr>
          <p:cNvPr id="62" name="Google Shape;62;p13"/>
          <p:cNvPicPr preferRelativeResize="0"/>
          <p:nvPr/>
        </p:nvPicPr>
        <p:blipFill rotWithShape="1">
          <a:blip r:embed="rId5">
            <a:alphaModFix/>
          </a:blip>
          <a:srcRect b="26041" l="27500" r="24911" t="13112"/>
          <a:stretch/>
        </p:blipFill>
        <p:spPr>
          <a:xfrm>
            <a:off x="7739450" y="3155698"/>
            <a:ext cx="1101600" cy="960375"/>
          </a:xfrm>
          <a:prstGeom prst="rect">
            <a:avLst/>
          </a:prstGeom>
          <a:noFill/>
          <a:ln>
            <a:noFill/>
          </a:ln>
        </p:spPr>
      </p:pic>
      <p:pic>
        <p:nvPicPr>
          <p:cNvPr id="63" name="Google Shape;63;p13"/>
          <p:cNvPicPr preferRelativeResize="0"/>
          <p:nvPr/>
        </p:nvPicPr>
        <p:blipFill rotWithShape="1">
          <a:blip r:embed="rId6">
            <a:alphaModFix/>
          </a:blip>
          <a:srcRect b="28769" l="26812" r="27267" t="0"/>
          <a:stretch/>
        </p:blipFill>
        <p:spPr>
          <a:xfrm>
            <a:off x="8053175" y="2014800"/>
            <a:ext cx="1101600" cy="1165075"/>
          </a:xfrm>
          <a:prstGeom prst="rect">
            <a:avLst/>
          </a:prstGeom>
          <a:noFill/>
          <a:ln>
            <a:noFill/>
          </a:ln>
        </p:spPr>
      </p:pic>
      <p:pic>
        <p:nvPicPr>
          <p:cNvPr id="64" name="Google Shape;64;p13"/>
          <p:cNvPicPr preferRelativeResize="0"/>
          <p:nvPr/>
        </p:nvPicPr>
        <p:blipFill>
          <a:blip r:embed="rId7">
            <a:alphaModFix/>
          </a:blip>
          <a:stretch>
            <a:fillRect/>
          </a:stretch>
        </p:blipFill>
        <p:spPr>
          <a:xfrm>
            <a:off x="8227575" y="-4625"/>
            <a:ext cx="916425" cy="916425"/>
          </a:xfrm>
          <a:prstGeom prst="rect">
            <a:avLst/>
          </a:prstGeom>
          <a:noFill/>
          <a:ln>
            <a:noFill/>
          </a:ln>
        </p:spPr>
      </p:pic>
      <p:pic>
        <p:nvPicPr>
          <p:cNvPr id="65" name="Google Shape;65;p13"/>
          <p:cNvPicPr preferRelativeResize="0"/>
          <p:nvPr/>
        </p:nvPicPr>
        <p:blipFill rotWithShape="1">
          <a:blip r:embed="rId8">
            <a:alphaModFix/>
          </a:blip>
          <a:srcRect b="36684" l="23608" r="21051" t="0"/>
          <a:stretch/>
        </p:blipFill>
        <p:spPr>
          <a:xfrm>
            <a:off x="7739438" y="916425"/>
            <a:ext cx="916425" cy="1048500"/>
          </a:xfrm>
          <a:prstGeom prst="rect">
            <a:avLst/>
          </a:prstGeom>
          <a:noFill/>
          <a:ln>
            <a:noFill/>
          </a:ln>
        </p:spPr>
      </p:pic>
      <p:cxnSp>
        <p:nvCxnSpPr>
          <p:cNvPr id="66" name="Google Shape;66;p13"/>
          <p:cNvCxnSpPr/>
          <p:nvPr/>
        </p:nvCxnSpPr>
        <p:spPr>
          <a:xfrm>
            <a:off x="7732550" y="-22950"/>
            <a:ext cx="0" cy="5198700"/>
          </a:xfrm>
          <a:prstGeom prst="straightConnector1">
            <a:avLst/>
          </a:prstGeom>
          <a:noFill/>
          <a:ln cap="flat" cmpd="sng" w="76200">
            <a:solidFill>
              <a:srgbClr val="FFFFFF"/>
            </a:solidFill>
            <a:prstDash val="solid"/>
            <a:round/>
            <a:headEnd len="med" w="med" type="none"/>
            <a:tailEnd len="med" w="med" type="none"/>
          </a:ln>
        </p:spPr>
      </p:cxnSp>
      <p:cxnSp>
        <p:nvCxnSpPr>
          <p:cNvPr id="67" name="Google Shape;67;p13"/>
          <p:cNvCxnSpPr/>
          <p:nvPr/>
        </p:nvCxnSpPr>
        <p:spPr>
          <a:xfrm rot="10800000">
            <a:off x="8671775" y="960300"/>
            <a:ext cx="0" cy="1019400"/>
          </a:xfrm>
          <a:prstGeom prst="straightConnector1">
            <a:avLst/>
          </a:prstGeom>
          <a:noFill/>
          <a:ln cap="flat" cmpd="sng" w="76200">
            <a:solidFill>
              <a:srgbClr val="FFFFFF"/>
            </a:solidFill>
            <a:prstDash val="solid"/>
            <a:round/>
            <a:headEnd len="med" w="med" type="none"/>
            <a:tailEnd len="med" w="med" type="none"/>
          </a:ln>
        </p:spPr>
      </p:cxnSp>
      <p:cxnSp>
        <p:nvCxnSpPr>
          <p:cNvPr id="68" name="Google Shape;68;p13"/>
          <p:cNvCxnSpPr/>
          <p:nvPr/>
        </p:nvCxnSpPr>
        <p:spPr>
          <a:xfrm flipH="1" rot="10800000">
            <a:off x="8053175" y="2026950"/>
            <a:ext cx="9000" cy="1098300"/>
          </a:xfrm>
          <a:prstGeom prst="straightConnector1">
            <a:avLst/>
          </a:prstGeom>
          <a:noFill/>
          <a:ln cap="flat" cmpd="sng" w="76200">
            <a:solidFill>
              <a:srgbClr val="FFFFFF"/>
            </a:solidFill>
            <a:prstDash val="solid"/>
            <a:round/>
            <a:headEnd len="med" w="med" type="none"/>
            <a:tailEnd len="med" w="med" type="none"/>
          </a:ln>
        </p:spPr>
      </p:cxnSp>
      <p:cxnSp>
        <p:nvCxnSpPr>
          <p:cNvPr id="69" name="Google Shape;69;p13"/>
          <p:cNvCxnSpPr/>
          <p:nvPr/>
        </p:nvCxnSpPr>
        <p:spPr>
          <a:xfrm rot="10800000">
            <a:off x="8820575" y="3159600"/>
            <a:ext cx="3600" cy="953700"/>
          </a:xfrm>
          <a:prstGeom prst="straightConnector1">
            <a:avLst/>
          </a:prstGeom>
          <a:noFill/>
          <a:ln cap="flat" cmpd="sng" w="76200">
            <a:solidFill>
              <a:srgbClr val="FFFFFF"/>
            </a:solidFill>
            <a:prstDash val="solid"/>
            <a:round/>
            <a:headEnd len="med" w="med" type="none"/>
            <a:tailEnd len="med" w="med" type="none"/>
          </a:ln>
        </p:spPr>
      </p:cxnSp>
      <p:cxnSp>
        <p:nvCxnSpPr>
          <p:cNvPr id="70" name="Google Shape;70;p13"/>
          <p:cNvCxnSpPr/>
          <p:nvPr/>
        </p:nvCxnSpPr>
        <p:spPr>
          <a:xfrm>
            <a:off x="7732425" y="4128300"/>
            <a:ext cx="1431900" cy="5100"/>
          </a:xfrm>
          <a:prstGeom prst="straightConnector1">
            <a:avLst/>
          </a:prstGeom>
          <a:noFill/>
          <a:ln cap="flat" cmpd="sng" w="76200">
            <a:solidFill>
              <a:srgbClr val="FFFFFF"/>
            </a:solidFill>
            <a:prstDash val="solid"/>
            <a:round/>
            <a:headEnd len="med" w="med" type="none"/>
            <a:tailEnd len="med" w="med" type="none"/>
          </a:ln>
        </p:spPr>
      </p:cxnSp>
      <p:cxnSp>
        <p:nvCxnSpPr>
          <p:cNvPr id="71" name="Google Shape;71;p13"/>
          <p:cNvCxnSpPr/>
          <p:nvPr/>
        </p:nvCxnSpPr>
        <p:spPr>
          <a:xfrm>
            <a:off x="7732425" y="3137700"/>
            <a:ext cx="1431900" cy="5100"/>
          </a:xfrm>
          <a:prstGeom prst="straightConnector1">
            <a:avLst/>
          </a:prstGeom>
          <a:noFill/>
          <a:ln cap="flat" cmpd="sng" w="76200">
            <a:solidFill>
              <a:srgbClr val="FFFFFF"/>
            </a:solidFill>
            <a:prstDash val="solid"/>
            <a:round/>
            <a:headEnd len="med" w="med" type="none"/>
            <a:tailEnd len="med" w="med" type="none"/>
          </a:ln>
        </p:spPr>
      </p:cxnSp>
      <p:cxnSp>
        <p:nvCxnSpPr>
          <p:cNvPr id="72" name="Google Shape;72;p13"/>
          <p:cNvCxnSpPr/>
          <p:nvPr/>
        </p:nvCxnSpPr>
        <p:spPr>
          <a:xfrm>
            <a:off x="7732425" y="1994700"/>
            <a:ext cx="1431900" cy="5100"/>
          </a:xfrm>
          <a:prstGeom prst="straightConnector1">
            <a:avLst/>
          </a:prstGeom>
          <a:noFill/>
          <a:ln cap="flat" cmpd="sng" w="76200">
            <a:solidFill>
              <a:srgbClr val="FFFFFF"/>
            </a:solidFill>
            <a:prstDash val="solid"/>
            <a:round/>
            <a:headEnd len="med" w="med" type="none"/>
            <a:tailEnd len="med" w="med" type="none"/>
          </a:ln>
        </p:spPr>
      </p:cxnSp>
      <p:cxnSp>
        <p:nvCxnSpPr>
          <p:cNvPr id="73" name="Google Shape;73;p13"/>
          <p:cNvCxnSpPr/>
          <p:nvPr/>
        </p:nvCxnSpPr>
        <p:spPr>
          <a:xfrm>
            <a:off x="7732425" y="927900"/>
            <a:ext cx="1431900" cy="5100"/>
          </a:xfrm>
          <a:prstGeom prst="straightConnector1">
            <a:avLst/>
          </a:prstGeom>
          <a:noFill/>
          <a:ln cap="flat" cmpd="sng" w="76200">
            <a:solidFill>
              <a:srgbClr val="FFFFFF"/>
            </a:solidFill>
            <a:prstDash val="solid"/>
            <a:round/>
            <a:headEnd len="med" w="med" type="none"/>
            <a:tailEnd len="med" w="med" type="none"/>
          </a:ln>
        </p:spPr>
      </p:cxnSp>
      <p:cxnSp>
        <p:nvCxnSpPr>
          <p:cNvPr id="74" name="Google Shape;74;p13"/>
          <p:cNvCxnSpPr/>
          <p:nvPr/>
        </p:nvCxnSpPr>
        <p:spPr>
          <a:xfrm flipH="1" rot="10800000">
            <a:off x="8213550" y="-30525"/>
            <a:ext cx="900" cy="967800"/>
          </a:xfrm>
          <a:prstGeom prst="straightConnector1">
            <a:avLst/>
          </a:prstGeom>
          <a:noFill/>
          <a:ln cap="flat" cmpd="sng" w="76200">
            <a:solidFill>
              <a:srgbClr val="FFFFFF"/>
            </a:solidFill>
            <a:prstDash val="solid"/>
            <a:round/>
            <a:headEnd len="med" w="med" type="none"/>
            <a:tailEnd len="med" w="med" type="none"/>
          </a:ln>
        </p:spPr>
      </p:cxnSp>
      <p:cxnSp>
        <p:nvCxnSpPr>
          <p:cNvPr id="75" name="Google Shape;75;p13"/>
          <p:cNvCxnSpPr/>
          <p:nvPr/>
        </p:nvCxnSpPr>
        <p:spPr>
          <a:xfrm rot="10800000">
            <a:off x="8138225" y="4160525"/>
            <a:ext cx="6600" cy="1003800"/>
          </a:xfrm>
          <a:prstGeom prst="straightConnector1">
            <a:avLst/>
          </a:prstGeom>
          <a:noFill/>
          <a:ln cap="flat" cmpd="sng" w="76200">
            <a:solidFill>
              <a:srgbClr val="FFFFFF"/>
            </a:solidFill>
            <a:prstDash val="solid"/>
            <a:round/>
            <a:headEnd len="med" w="med" type="none"/>
            <a:tailEnd len="med" w="med" type="none"/>
          </a:ln>
        </p:spPr>
      </p:cxnSp>
      <p:cxnSp>
        <p:nvCxnSpPr>
          <p:cNvPr id="76" name="Google Shape;76;p13"/>
          <p:cNvCxnSpPr/>
          <p:nvPr/>
        </p:nvCxnSpPr>
        <p:spPr>
          <a:xfrm>
            <a:off x="7732425" y="5118900"/>
            <a:ext cx="1431900" cy="5100"/>
          </a:xfrm>
          <a:prstGeom prst="straightConnector1">
            <a:avLst/>
          </a:prstGeom>
          <a:noFill/>
          <a:ln cap="flat" cmpd="sng" w="76200">
            <a:solidFill>
              <a:srgbClr val="FFFFFF"/>
            </a:solidFill>
            <a:prstDash val="solid"/>
            <a:round/>
            <a:headEnd len="med" w="med" type="none"/>
            <a:tailEnd len="med" w="med" type="none"/>
          </a:ln>
        </p:spPr>
      </p:cxnSp>
      <p:cxnSp>
        <p:nvCxnSpPr>
          <p:cNvPr id="77" name="Google Shape;77;p13"/>
          <p:cNvCxnSpPr/>
          <p:nvPr/>
        </p:nvCxnSpPr>
        <p:spPr>
          <a:xfrm>
            <a:off x="7732425" y="13500"/>
            <a:ext cx="1431900" cy="5100"/>
          </a:xfrm>
          <a:prstGeom prst="straightConnector1">
            <a:avLst/>
          </a:prstGeom>
          <a:noFill/>
          <a:ln cap="flat" cmpd="sng" w="76200">
            <a:solidFill>
              <a:srgbClr val="FFFFFF"/>
            </a:solidFill>
            <a:prstDash val="solid"/>
            <a:round/>
            <a:headEnd len="med" w="med" type="none"/>
            <a:tailEnd len="med" w="med" type="none"/>
          </a:ln>
        </p:spPr>
      </p:cxnSp>
      <p:cxnSp>
        <p:nvCxnSpPr>
          <p:cNvPr id="78" name="Google Shape;78;p13"/>
          <p:cNvCxnSpPr/>
          <p:nvPr/>
        </p:nvCxnSpPr>
        <p:spPr>
          <a:xfrm>
            <a:off x="9143975" y="-22950"/>
            <a:ext cx="0" cy="5198700"/>
          </a:xfrm>
          <a:prstGeom prst="straightConnector1">
            <a:avLst/>
          </a:prstGeom>
          <a:noFill/>
          <a:ln cap="flat" cmpd="sng" w="76200">
            <a:solidFill>
              <a:srgbClr val="FFFFFF"/>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Text in Context</a:t>
            </a:r>
            <a:endParaRPr/>
          </a:p>
        </p:txBody>
      </p:sp>
      <p:pic>
        <p:nvPicPr>
          <p:cNvPr id="173" name="Google Shape;173;p22"/>
          <p:cNvPicPr preferRelativeResize="0"/>
          <p:nvPr/>
        </p:nvPicPr>
        <p:blipFill>
          <a:blip r:embed="rId3">
            <a:alphaModFix/>
          </a:blip>
          <a:stretch>
            <a:fillRect/>
          </a:stretch>
        </p:blipFill>
        <p:spPr>
          <a:xfrm>
            <a:off x="1036963" y="1017725"/>
            <a:ext cx="6765273" cy="382097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3"/>
          <p:cNvSpPr txBox="1"/>
          <p:nvPr>
            <p:ph type="title"/>
          </p:nvPr>
        </p:nvSpPr>
        <p:spPr>
          <a:xfrm>
            <a:off x="131550" y="757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Data</a:t>
            </a:r>
            <a:endParaRPr/>
          </a:p>
        </p:txBody>
      </p:sp>
      <p:sp>
        <p:nvSpPr>
          <p:cNvPr id="179" name="Google Shape;179;p23"/>
          <p:cNvSpPr txBox="1"/>
          <p:nvPr>
            <p:ph idx="1" type="body"/>
          </p:nvPr>
        </p:nvSpPr>
        <p:spPr>
          <a:xfrm>
            <a:off x="6982650" y="2345850"/>
            <a:ext cx="2642400" cy="179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t>
            </a:r>
            <a:endParaRPr/>
          </a:p>
        </p:txBody>
      </p:sp>
      <p:pic>
        <p:nvPicPr>
          <p:cNvPr id="180" name="Google Shape;180;p23"/>
          <p:cNvPicPr preferRelativeResize="0"/>
          <p:nvPr/>
        </p:nvPicPr>
        <p:blipFill rotWithShape="1">
          <a:blip r:embed="rId3">
            <a:alphaModFix/>
          </a:blip>
          <a:srcRect b="30261" l="50000" r="32992" t="20802"/>
          <a:stretch/>
        </p:blipFill>
        <p:spPr>
          <a:xfrm>
            <a:off x="6059200" y="149763"/>
            <a:ext cx="2525376" cy="4843974"/>
          </a:xfrm>
          <a:prstGeom prst="rect">
            <a:avLst/>
          </a:prstGeom>
          <a:noFill/>
          <a:ln>
            <a:noFill/>
          </a:ln>
        </p:spPr>
      </p:pic>
      <p:pic>
        <p:nvPicPr>
          <p:cNvPr id="181" name="Google Shape;181;p23"/>
          <p:cNvPicPr preferRelativeResize="0"/>
          <p:nvPr/>
        </p:nvPicPr>
        <p:blipFill rotWithShape="1">
          <a:blip r:embed="rId3">
            <a:alphaModFix/>
          </a:blip>
          <a:srcRect b="30261" l="13143" r="62343" t="20802"/>
          <a:stretch/>
        </p:blipFill>
        <p:spPr>
          <a:xfrm>
            <a:off x="2088000" y="306700"/>
            <a:ext cx="3560049" cy="47376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pic>
        <p:nvPicPr>
          <p:cNvPr id="186" name="Google Shape;186;p24"/>
          <p:cNvPicPr preferRelativeResize="0"/>
          <p:nvPr/>
        </p:nvPicPr>
        <p:blipFill rotWithShape="1">
          <a:blip r:embed="rId3">
            <a:alphaModFix/>
          </a:blip>
          <a:srcRect b="0" l="0" r="11410" t="0"/>
          <a:stretch/>
        </p:blipFill>
        <p:spPr>
          <a:xfrm>
            <a:off x="5641025" y="2668362"/>
            <a:ext cx="3424525" cy="2577024"/>
          </a:xfrm>
          <a:prstGeom prst="rect">
            <a:avLst/>
          </a:prstGeom>
          <a:noFill/>
          <a:ln>
            <a:noFill/>
          </a:ln>
        </p:spPr>
      </p:pic>
      <p:sp>
        <p:nvSpPr>
          <p:cNvPr id="187" name="Google Shape;187;p24"/>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Smile Differences Across Magazines</a:t>
            </a:r>
            <a:endParaRPr/>
          </a:p>
        </p:txBody>
      </p:sp>
      <p:pic>
        <p:nvPicPr>
          <p:cNvPr id="188" name="Google Shape;188;p24"/>
          <p:cNvPicPr preferRelativeResize="0"/>
          <p:nvPr/>
        </p:nvPicPr>
        <p:blipFill>
          <a:blip r:embed="rId4">
            <a:alphaModFix/>
          </a:blip>
          <a:stretch>
            <a:fillRect/>
          </a:stretch>
        </p:blipFill>
        <p:spPr>
          <a:xfrm>
            <a:off x="6113650" y="169700"/>
            <a:ext cx="2335676" cy="2671226"/>
          </a:xfrm>
          <a:prstGeom prst="rect">
            <a:avLst/>
          </a:prstGeom>
          <a:noFill/>
          <a:ln>
            <a:noFill/>
          </a:ln>
        </p:spPr>
      </p:pic>
      <p:pic>
        <p:nvPicPr>
          <p:cNvPr id="189" name="Google Shape;189;p24"/>
          <p:cNvPicPr preferRelativeResize="0"/>
          <p:nvPr/>
        </p:nvPicPr>
        <p:blipFill rotWithShape="1">
          <a:blip r:embed="rId5">
            <a:alphaModFix/>
          </a:blip>
          <a:srcRect b="56244" l="2898" r="5366" t="31681"/>
          <a:stretch/>
        </p:blipFill>
        <p:spPr>
          <a:xfrm>
            <a:off x="0" y="4106625"/>
            <a:ext cx="5790099" cy="521076"/>
          </a:xfrm>
          <a:prstGeom prst="rect">
            <a:avLst/>
          </a:prstGeom>
          <a:noFill/>
          <a:ln>
            <a:noFill/>
          </a:ln>
        </p:spPr>
      </p:pic>
      <p:pic>
        <p:nvPicPr>
          <p:cNvPr id="190" name="Google Shape;190;p24"/>
          <p:cNvPicPr preferRelativeResize="0"/>
          <p:nvPr/>
        </p:nvPicPr>
        <p:blipFill rotWithShape="1">
          <a:blip r:embed="rId6">
            <a:alphaModFix/>
          </a:blip>
          <a:srcRect b="32606" l="0" r="0" t="12463"/>
          <a:stretch/>
        </p:blipFill>
        <p:spPr>
          <a:xfrm>
            <a:off x="6900" y="1349200"/>
            <a:ext cx="6135999" cy="793575"/>
          </a:xfrm>
          <a:prstGeom prst="rect">
            <a:avLst/>
          </a:prstGeom>
          <a:noFill/>
          <a:ln>
            <a:noFill/>
          </a:ln>
        </p:spPr>
      </p:pic>
      <p:sp>
        <p:nvSpPr>
          <p:cNvPr id="191" name="Google Shape;191;p24"/>
          <p:cNvSpPr/>
          <p:nvPr/>
        </p:nvSpPr>
        <p:spPr>
          <a:xfrm>
            <a:off x="4303854" y="1938175"/>
            <a:ext cx="1839000" cy="204600"/>
          </a:xfrm>
          <a:prstGeom prst="rect">
            <a:avLst/>
          </a:prstGeom>
          <a:noFill/>
          <a:ln cap="flat" cmpd="sng" w="3810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4"/>
          <p:cNvSpPr/>
          <p:nvPr/>
        </p:nvSpPr>
        <p:spPr>
          <a:xfrm>
            <a:off x="4303900" y="4106613"/>
            <a:ext cx="1486200" cy="521100"/>
          </a:xfrm>
          <a:prstGeom prst="rect">
            <a:avLst/>
          </a:prstGeom>
          <a:noFill/>
          <a:ln cap="flat" cmpd="sng" w="7620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4"/>
          <p:cNvSpPr/>
          <p:nvPr/>
        </p:nvSpPr>
        <p:spPr>
          <a:xfrm>
            <a:off x="4303904" y="1664550"/>
            <a:ext cx="1839000" cy="204600"/>
          </a:xfrm>
          <a:prstGeom prst="rect">
            <a:avLst/>
          </a:prstGeom>
          <a:noFill/>
          <a:ln cap="flat" cmpd="sng" w="3810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4"/>
          <p:cNvSpPr txBox="1"/>
          <p:nvPr/>
        </p:nvSpPr>
        <p:spPr>
          <a:xfrm>
            <a:off x="7873300" y="2273550"/>
            <a:ext cx="1232100" cy="409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Male = 0</a:t>
            </a:r>
            <a:endParaRPr/>
          </a:p>
          <a:p>
            <a:pPr indent="0" lvl="0" marL="0" rtl="0" algn="r">
              <a:spcBef>
                <a:spcPts val="0"/>
              </a:spcBef>
              <a:spcAft>
                <a:spcPts val="0"/>
              </a:spcAft>
              <a:buNone/>
            </a:pPr>
            <a:r>
              <a:rPr lang="en"/>
              <a:t>Female = 1 </a:t>
            </a:r>
            <a:endParaRPr/>
          </a:p>
        </p:txBody>
      </p:sp>
      <p:sp>
        <p:nvSpPr>
          <p:cNvPr id="195" name="Google Shape;195;p24"/>
          <p:cNvSpPr txBox="1"/>
          <p:nvPr/>
        </p:nvSpPr>
        <p:spPr>
          <a:xfrm>
            <a:off x="94775" y="1029075"/>
            <a:ext cx="2731200" cy="4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Two-Way ANOVA: Smile</a:t>
            </a:r>
            <a:endParaRPr/>
          </a:p>
        </p:txBody>
      </p:sp>
      <p:sp>
        <p:nvSpPr>
          <p:cNvPr id="196" name="Google Shape;196;p24"/>
          <p:cNvSpPr txBox="1"/>
          <p:nvPr/>
        </p:nvSpPr>
        <p:spPr>
          <a:xfrm>
            <a:off x="94775" y="3772275"/>
            <a:ext cx="2731200" cy="4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Post-Hoc Analyses: Magazine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2000"/>
                                        <p:tgtEl>
                                          <p:spTgt spid="1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2000"/>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2000"/>
                                        <p:tgtEl>
                                          <p:spTgt spid="1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Moving Forward</a:t>
            </a:r>
            <a:endParaRPr/>
          </a:p>
        </p:txBody>
      </p:sp>
      <p:sp>
        <p:nvSpPr>
          <p:cNvPr id="202" name="Google Shape;202;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rtl="0" algn="l">
              <a:lnSpc>
                <a:spcPct val="200000"/>
              </a:lnSpc>
              <a:spcBef>
                <a:spcPts val="0"/>
              </a:spcBef>
              <a:spcAft>
                <a:spcPts val="0"/>
              </a:spcAft>
              <a:buSzPts val="2000"/>
              <a:buFont typeface="Calibri"/>
              <a:buChar char="●"/>
            </a:pPr>
            <a:r>
              <a:rPr lang="en" sz="2000">
                <a:latin typeface="Calibri"/>
                <a:ea typeface="Calibri"/>
                <a:cs typeface="Calibri"/>
                <a:sym typeface="Calibri"/>
              </a:rPr>
              <a:t>More complex text and image analysis</a:t>
            </a:r>
            <a:endParaRPr sz="2000">
              <a:latin typeface="Calibri"/>
              <a:ea typeface="Calibri"/>
              <a:cs typeface="Calibri"/>
              <a:sym typeface="Calibri"/>
            </a:endParaRPr>
          </a:p>
          <a:p>
            <a:pPr indent="-355600" lvl="0" marL="457200" rtl="0" algn="l">
              <a:lnSpc>
                <a:spcPct val="200000"/>
              </a:lnSpc>
              <a:spcBef>
                <a:spcPts val="0"/>
              </a:spcBef>
              <a:spcAft>
                <a:spcPts val="0"/>
              </a:spcAft>
              <a:buSzPts val="2000"/>
              <a:buFont typeface="Calibri"/>
              <a:buChar char="●"/>
            </a:pPr>
            <a:r>
              <a:rPr lang="en" sz="2000">
                <a:latin typeface="Calibri"/>
                <a:ea typeface="Calibri"/>
                <a:cs typeface="Calibri"/>
                <a:sym typeface="Calibri"/>
              </a:rPr>
              <a:t>Grounded in advertising, racial, class data</a:t>
            </a:r>
            <a:endParaRPr sz="2000">
              <a:latin typeface="Calibri"/>
              <a:ea typeface="Calibri"/>
              <a:cs typeface="Calibri"/>
              <a:sym typeface="Calibri"/>
            </a:endParaRPr>
          </a:p>
          <a:p>
            <a:pPr indent="-355600" lvl="0" marL="457200" rtl="0" algn="l">
              <a:lnSpc>
                <a:spcPct val="200000"/>
              </a:lnSpc>
              <a:spcBef>
                <a:spcPts val="0"/>
              </a:spcBef>
              <a:spcAft>
                <a:spcPts val="0"/>
              </a:spcAft>
              <a:buSzPts val="2000"/>
              <a:buFont typeface="Calibri"/>
              <a:buChar char="●"/>
            </a:pPr>
            <a:r>
              <a:rPr lang="en" sz="2000">
                <a:latin typeface="Calibri"/>
                <a:ea typeface="Calibri"/>
                <a:cs typeface="Calibri"/>
                <a:sym typeface="Calibri"/>
              </a:rPr>
              <a:t>Interactive website and making data/code open source</a:t>
            </a:r>
            <a:endParaRPr sz="2000">
              <a:latin typeface="Calibri"/>
              <a:ea typeface="Calibri"/>
              <a:cs typeface="Calibri"/>
              <a:sym typeface="Calibri"/>
            </a:endParaRPr>
          </a:p>
          <a:p>
            <a:pPr indent="-355600" lvl="0" marL="457200" rtl="0" algn="l">
              <a:lnSpc>
                <a:spcPct val="200000"/>
              </a:lnSpc>
              <a:spcBef>
                <a:spcPts val="0"/>
              </a:spcBef>
              <a:spcAft>
                <a:spcPts val="0"/>
              </a:spcAft>
              <a:buSzPts val="2000"/>
              <a:buFont typeface="Calibri"/>
              <a:buChar char="●"/>
            </a:pPr>
            <a:r>
              <a:rPr lang="en" sz="2000">
                <a:latin typeface="Calibri"/>
                <a:ea typeface="Calibri"/>
                <a:cs typeface="Calibri"/>
                <a:sym typeface="Calibri"/>
              </a:rPr>
              <a:t>Tracking bias and changing gendered words in existing sentiment analysis</a:t>
            </a:r>
            <a:endParaRPr sz="2000">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6"/>
          <p:cNvSpPr txBox="1"/>
          <p:nvPr>
            <p:ph type="title"/>
          </p:nvPr>
        </p:nvSpPr>
        <p:spPr>
          <a:xfrm>
            <a:off x="490250" y="221550"/>
            <a:ext cx="6367800" cy="223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Questions?</a:t>
            </a:r>
            <a:endParaRPr>
              <a:latin typeface="Calibri"/>
              <a:ea typeface="Calibri"/>
              <a:cs typeface="Calibri"/>
              <a:sym typeface="Calibri"/>
            </a:endParaRPr>
          </a:p>
          <a:p>
            <a:pPr indent="0" lvl="0" marL="0" rtl="0" algn="l">
              <a:spcBef>
                <a:spcPts val="0"/>
              </a:spcBef>
              <a:spcAft>
                <a:spcPts val="0"/>
              </a:spcAft>
              <a:buNone/>
            </a:pPr>
            <a:r>
              <a:t/>
            </a:r>
            <a:endParaRPr/>
          </a:p>
        </p:txBody>
      </p:sp>
      <p:pic>
        <p:nvPicPr>
          <p:cNvPr id="208" name="Google Shape;208;p26"/>
          <p:cNvPicPr preferRelativeResize="0"/>
          <p:nvPr/>
        </p:nvPicPr>
        <p:blipFill>
          <a:blip r:embed="rId3">
            <a:alphaModFix/>
          </a:blip>
          <a:stretch>
            <a:fillRect/>
          </a:stretch>
        </p:blipFill>
        <p:spPr>
          <a:xfrm>
            <a:off x="0" y="3505205"/>
            <a:ext cx="1923825" cy="1638300"/>
          </a:xfrm>
          <a:prstGeom prst="rect">
            <a:avLst/>
          </a:prstGeom>
          <a:noFill/>
          <a:ln>
            <a:noFill/>
          </a:ln>
        </p:spPr>
      </p:pic>
      <p:pic>
        <p:nvPicPr>
          <p:cNvPr id="209" name="Google Shape;209;p26"/>
          <p:cNvPicPr preferRelativeResize="0"/>
          <p:nvPr/>
        </p:nvPicPr>
        <p:blipFill>
          <a:blip r:embed="rId4">
            <a:alphaModFix/>
          </a:blip>
          <a:stretch>
            <a:fillRect/>
          </a:stretch>
        </p:blipFill>
        <p:spPr>
          <a:xfrm rot="-5">
            <a:off x="6755628" y="3241"/>
            <a:ext cx="2375287" cy="1456277"/>
          </a:xfrm>
          <a:prstGeom prst="rect">
            <a:avLst/>
          </a:prstGeom>
          <a:noFill/>
          <a:ln>
            <a:noFill/>
          </a:ln>
        </p:spPr>
      </p:pic>
      <p:cxnSp>
        <p:nvCxnSpPr>
          <p:cNvPr id="210" name="Google Shape;210;p26"/>
          <p:cNvCxnSpPr/>
          <p:nvPr/>
        </p:nvCxnSpPr>
        <p:spPr>
          <a:xfrm flipH="1" rot="10800000">
            <a:off x="-9975" y="217375"/>
            <a:ext cx="2482200" cy="9900"/>
          </a:xfrm>
          <a:prstGeom prst="straightConnector1">
            <a:avLst/>
          </a:prstGeom>
          <a:noFill/>
          <a:ln cap="flat" cmpd="sng" w="38100">
            <a:solidFill>
              <a:srgbClr val="EAD1DC"/>
            </a:solidFill>
            <a:prstDash val="solid"/>
            <a:round/>
            <a:headEnd len="med" w="med" type="none"/>
            <a:tailEnd len="med" w="med" type="none"/>
          </a:ln>
        </p:spPr>
      </p:cxnSp>
      <p:cxnSp>
        <p:nvCxnSpPr>
          <p:cNvPr id="211" name="Google Shape;211;p26"/>
          <p:cNvCxnSpPr/>
          <p:nvPr/>
        </p:nvCxnSpPr>
        <p:spPr>
          <a:xfrm flipH="1" rot="10800000">
            <a:off x="0" y="292625"/>
            <a:ext cx="2761200" cy="8400"/>
          </a:xfrm>
          <a:prstGeom prst="straightConnector1">
            <a:avLst/>
          </a:prstGeom>
          <a:noFill/>
          <a:ln cap="flat" cmpd="sng" w="38100">
            <a:solidFill>
              <a:srgbClr val="B4A7D6"/>
            </a:solidFill>
            <a:prstDash val="solid"/>
            <a:round/>
            <a:headEnd len="med" w="med" type="none"/>
            <a:tailEnd len="med" w="med" type="none"/>
          </a:ln>
        </p:spPr>
      </p:cxnSp>
      <p:sp>
        <p:nvSpPr>
          <p:cNvPr id="212" name="Google Shape;212;p26"/>
          <p:cNvSpPr txBox="1"/>
          <p:nvPr/>
        </p:nvSpPr>
        <p:spPr>
          <a:xfrm>
            <a:off x="490250" y="1160425"/>
            <a:ext cx="8336100" cy="302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Special Thanks To:</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John Little</a:t>
            </a:r>
            <a:br>
              <a:rPr lang="en">
                <a:latin typeface="Calibri"/>
                <a:ea typeface="Calibri"/>
                <a:cs typeface="Calibri"/>
                <a:sym typeface="Calibri"/>
              </a:rPr>
            </a:br>
            <a:r>
              <a:rPr lang="en">
                <a:latin typeface="Calibri"/>
                <a:ea typeface="Calibri"/>
                <a:cs typeface="Calibri"/>
                <a:sym typeface="Calibri"/>
              </a:rPr>
              <a:t>Eric Monson</a:t>
            </a:r>
            <a:br>
              <a:rPr lang="en">
                <a:latin typeface="Calibri"/>
                <a:ea typeface="Calibri"/>
                <a:cs typeface="Calibri"/>
                <a:sym typeface="Calibri"/>
              </a:rPr>
            </a:br>
            <a:r>
              <a:rPr lang="en">
                <a:latin typeface="Calibri"/>
                <a:ea typeface="Calibri"/>
                <a:cs typeface="Calibri"/>
                <a:sym typeface="Calibri"/>
              </a:rPr>
              <a:t>Mark Thomas</a:t>
            </a:r>
            <a:br>
              <a:rPr lang="en">
                <a:latin typeface="Calibri"/>
                <a:ea typeface="Calibri"/>
                <a:cs typeface="Calibri"/>
                <a:sym typeface="Calibri"/>
              </a:rPr>
            </a:br>
            <a:r>
              <a:rPr lang="en">
                <a:latin typeface="Calibri"/>
                <a:ea typeface="Calibri"/>
                <a:cs typeface="Calibri"/>
                <a:sym typeface="Calibri"/>
              </a:rPr>
              <a:t>Drew Keener</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______________________</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Liz Milewicz</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Will Shaw</a:t>
            </a:r>
            <a:br>
              <a:rPr lang="en">
                <a:latin typeface="Calibri"/>
                <a:ea typeface="Calibri"/>
                <a:cs typeface="Calibri"/>
                <a:sym typeface="Calibri"/>
              </a:rPr>
            </a:br>
            <a:r>
              <a:rPr lang="en">
                <a:latin typeface="Calibri"/>
                <a:ea typeface="Calibri"/>
                <a:cs typeface="Calibri"/>
                <a:sym typeface="Calibri"/>
              </a:rPr>
              <a:t>______________________</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Kelly Wooten</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Joshua Rowley</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Dr. David Siegel</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Dr. Mine Cetinkaya-Rundel</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br>
              <a:rPr lang="en">
                <a:latin typeface="Calibri"/>
                <a:ea typeface="Calibri"/>
                <a:cs typeface="Calibri"/>
                <a:sym typeface="Calibri"/>
              </a:rPr>
            </a:b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84" name="Google Shape;84;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Font typeface="Calibri"/>
              <a:buAutoNum type="arabicPeriod"/>
            </a:pPr>
            <a:r>
              <a:rPr lang="en">
                <a:latin typeface="Calibri"/>
                <a:ea typeface="Calibri"/>
                <a:cs typeface="Calibri"/>
                <a:sym typeface="Calibri"/>
              </a:rPr>
              <a:t>Progress</a:t>
            </a:r>
            <a:endParaRPr>
              <a:latin typeface="Calibri"/>
              <a:ea typeface="Calibri"/>
              <a:cs typeface="Calibri"/>
              <a:sym typeface="Calibri"/>
            </a:endParaRPr>
          </a:p>
          <a:p>
            <a:pPr indent="-342900" lvl="0" marL="457200" rtl="0" algn="l">
              <a:lnSpc>
                <a:spcPct val="200000"/>
              </a:lnSpc>
              <a:spcBef>
                <a:spcPts val="0"/>
              </a:spcBef>
              <a:spcAft>
                <a:spcPts val="0"/>
              </a:spcAft>
              <a:buSzPts val="1800"/>
              <a:buFont typeface="Calibri"/>
              <a:buAutoNum type="arabicPeriod"/>
            </a:pPr>
            <a:r>
              <a:rPr lang="en">
                <a:latin typeface="Calibri"/>
                <a:ea typeface="Calibri"/>
                <a:cs typeface="Calibri"/>
                <a:sym typeface="Calibri"/>
              </a:rPr>
              <a:t>Text Analysis</a:t>
            </a:r>
            <a:endParaRPr>
              <a:latin typeface="Calibri"/>
              <a:ea typeface="Calibri"/>
              <a:cs typeface="Calibri"/>
              <a:sym typeface="Calibri"/>
            </a:endParaRPr>
          </a:p>
          <a:p>
            <a:pPr indent="-342900" lvl="0" marL="457200" rtl="0" algn="l">
              <a:lnSpc>
                <a:spcPct val="200000"/>
              </a:lnSpc>
              <a:spcBef>
                <a:spcPts val="0"/>
              </a:spcBef>
              <a:spcAft>
                <a:spcPts val="0"/>
              </a:spcAft>
              <a:buSzPts val="1800"/>
              <a:buFont typeface="Calibri"/>
              <a:buAutoNum type="arabicPeriod"/>
            </a:pPr>
            <a:r>
              <a:rPr lang="en">
                <a:latin typeface="Calibri"/>
                <a:ea typeface="Calibri"/>
                <a:cs typeface="Calibri"/>
                <a:sym typeface="Calibri"/>
              </a:rPr>
              <a:t>Algorithmic Gender Bias </a:t>
            </a:r>
            <a:endParaRPr>
              <a:latin typeface="Calibri"/>
              <a:ea typeface="Calibri"/>
              <a:cs typeface="Calibri"/>
              <a:sym typeface="Calibri"/>
            </a:endParaRPr>
          </a:p>
          <a:p>
            <a:pPr indent="-342900" lvl="0" marL="457200" rtl="0" algn="l">
              <a:lnSpc>
                <a:spcPct val="200000"/>
              </a:lnSpc>
              <a:spcBef>
                <a:spcPts val="0"/>
              </a:spcBef>
              <a:spcAft>
                <a:spcPts val="0"/>
              </a:spcAft>
              <a:buSzPts val="1800"/>
              <a:buFont typeface="Calibri"/>
              <a:buAutoNum type="arabicPeriod"/>
            </a:pPr>
            <a:r>
              <a:rPr lang="en">
                <a:latin typeface="Calibri"/>
                <a:ea typeface="Calibri"/>
                <a:cs typeface="Calibri"/>
                <a:sym typeface="Calibri"/>
              </a:rPr>
              <a:t>Image Analysis</a:t>
            </a:r>
            <a:endParaRPr>
              <a:latin typeface="Calibri"/>
              <a:ea typeface="Calibri"/>
              <a:cs typeface="Calibri"/>
              <a:sym typeface="Calibri"/>
            </a:endParaRPr>
          </a:p>
          <a:p>
            <a:pPr indent="-342900" lvl="0" marL="457200" rtl="0" algn="l">
              <a:lnSpc>
                <a:spcPct val="200000"/>
              </a:lnSpc>
              <a:spcBef>
                <a:spcPts val="0"/>
              </a:spcBef>
              <a:spcAft>
                <a:spcPts val="0"/>
              </a:spcAft>
              <a:buSzPts val="1800"/>
              <a:buFont typeface="Calibri"/>
              <a:buAutoNum type="arabicPeriod"/>
            </a:pPr>
            <a:r>
              <a:rPr lang="en">
                <a:latin typeface="Calibri"/>
                <a:ea typeface="Calibri"/>
                <a:cs typeface="Calibri"/>
                <a:sym typeface="Calibri"/>
              </a:rPr>
              <a:t>Moving Forward</a:t>
            </a:r>
            <a:endParaRPr>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pic>
        <p:nvPicPr>
          <p:cNvPr id="89" name="Google Shape;89;p15"/>
          <p:cNvPicPr preferRelativeResize="0"/>
          <p:nvPr/>
        </p:nvPicPr>
        <p:blipFill>
          <a:blip r:embed="rId3">
            <a:alphaModFix/>
          </a:blip>
          <a:stretch>
            <a:fillRect/>
          </a:stretch>
        </p:blipFill>
        <p:spPr>
          <a:xfrm>
            <a:off x="0" y="3505205"/>
            <a:ext cx="1923825" cy="1638300"/>
          </a:xfrm>
          <a:prstGeom prst="rect">
            <a:avLst/>
          </a:prstGeom>
          <a:noFill/>
          <a:ln>
            <a:noFill/>
          </a:ln>
        </p:spPr>
      </p:pic>
      <p:pic>
        <p:nvPicPr>
          <p:cNvPr id="90" name="Google Shape;90;p15"/>
          <p:cNvPicPr preferRelativeResize="0"/>
          <p:nvPr/>
        </p:nvPicPr>
        <p:blipFill>
          <a:blip r:embed="rId4">
            <a:alphaModFix/>
          </a:blip>
          <a:stretch>
            <a:fillRect/>
          </a:stretch>
        </p:blipFill>
        <p:spPr>
          <a:xfrm rot="-5">
            <a:off x="6755628" y="3241"/>
            <a:ext cx="2375287" cy="1456277"/>
          </a:xfrm>
          <a:prstGeom prst="rect">
            <a:avLst/>
          </a:prstGeom>
          <a:noFill/>
          <a:ln>
            <a:noFill/>
          </a:ln>
        </p:spPr>
      </p:pic>
      <p:sp>
        <p:nvSpPr>
          <p:cNvPr id="91" name="Google Shape;9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Timeline</a:t>
            </a:r>
            <a:endParaRPr sz="3000"/>
          </a:p>
        </p:txBody>
      </p:sp>
      <p:cxnSp>
        <p:nvCxnSpPr>
          <p:cNvPr id="92" name="Google Shape;92;p15"/>
          <p:cNvCxnSpPr/>
          <p:nvPr/>
        </p:nvCxnSpPr>
        <p:spPr>
          <a:xfrm flipH="1" rot="10800000">
            <a:off x="-9975" y="217375"/>
            <a:ext cx="2482200" cy="9900"/>
          </a:xfrm>
          <a:prstGeom prst="straightConnector1">
            <a:avLst/>
          </a:prstGeom>
          <a:noFill/>
          <a:ln cap="flat" cmpd="sng" w="38100">
            <a:solidFill>
              <a:srgbClr val="000000"/>
            </a:solidFill>
            <a:prstDash val="solid"/>
            <a:round/>
            <a:headEnd len="med" w="med" type="none"/>
            <a:tailEnd len="med" w="med" type="none"/>
          </a:ln>
        </p:spPr>
      </p:cxnSp>
      <p:cxnSp>
        <p:nvCxnSpPr>
          <p:cNvPr id="93" name="Google Shape;93;p15"/>
          <p:cNvCxnSpPr/>
          <p:nvPr/>
        </p:nvCxnSpPr>
        <p:spPr>
          <a:xfrm flipH="1" rot="10800000">
            <a:off x="0" y="292625"/>
            <a:ext cx="2761200" cy="8400"/>
          </a:xfrm>
          <a:prstGeom prst="straightConnector1">
            <a:avLst/>
          </a:prstGeom>
          <a:noFill/>
          <a:ln cap="flat" cmpd="sng" w="38100">
            <a:solidFill>
              <a:srgbClr val="999999"/>
            </a:solidFill>
            <a:prstDash val="solid"/>
            <a:round/>
            <a:headEnd len="med" w="med" type="none"/>
            <a:tailEnd len="med" w="med" type="none"/>
          </a:ln>
        </p:spPr>
      </p:cxnSp>
      <p:sp>
        <p:nvSpPr>
          <p:cNvPr id="94" name="Google Shape;94;p15"/>
          <p:cNvSpPr/>
          <p:nvPr/>
        </p:nvSpPr>
        <p:spPr>
          <a:xfrm>
            <a:off x="438917" y="2850875"/>
            <a:ext cx="1294800" cy="133500"/>
          </a:xfrm>
          <a:prstGeom prst="rect">
            <a:avLst/>
          </a:prstGeom>
          <a:solidFill>
            <a:srgbClr val="50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txBox="1"/>
          <p:nvPr/>
        </p:nvSpPr>
        <p:spPr>
          <a:xfrm>
            <a:off x="488421" y="2607000"/>
            <a:ext cx="10299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solidFill>
                  <a:srgbClr val="9900FF"/>
                </a:solidFill>
                <a:latin typeface="Roboto"/>
                <a:ea typeface="Roboto"/>
                <a:cs typeface="Roboto"/>
                <a:sym typeface="Roboto"/>
              </a:rPr>
              <a:t>Weeks 1-2</a:t>
            </a:r>
            <a:endParaRPr b="1" sz="1200">
              <a:solidFill>
                <a:srgbClr val="9900FF"/>
              </a:solidFill>
              <a:latin typeface="Roboto"/>
              <a:ea typeface="Roboto"/>
              <a:cs typeface="Roboto"/>
              <a:sym typeface="Roboto"/>
            </a:endParaRPr>
          </a:p>
        </p:txBody>
      </p:sp>
      <p:sp>
        <p:nvSpPr>
          <p:cNvPr id="96" name="Google Shape;96;p15"/>
          <p:cNvSpPr txBox="1"/>
          <p:nvPr/>
        </p:nvSpPr>
        <p:spPr>
          <a:xfrm>
            <a:off x="302625" y="1987800"/>
            <a:ext cx="1833600" cy="41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900FF"/>
                </a:solidFill>
                <a:latin typeface="Roboto"/>
                <a:ea typeface="Roboto"/>
                <a:cs typeface="Roboto"/>
                <a:sym typeface="Roboto"/>
              </a:rPr>
              <a:t>Research Framework</a:t>
            </a:r>
            <a:endParaRPr sz="1000">
              <a:solidFill>
                <a:srgbClr val="9900FF"/>
              </a:solidFill>
              <a:latin typeface="Roboto"/>
              <a:ea typeface="Roboto"/>
              <a:cs typeface="Roboto"/>
              <a:sym typeface="Roboto"/>
            </a:endParaRPr>
          </a:p>
        </p:txBody>
      </p:sp>
      <p:grpSp>
        <p:nvGrpSpPr>
          <p:cNvPr id="97" name="Google Shape;97;p15"/>
          <p:cNvGrpSpPr/>
          <p:nvPr/>
        </p:nvGrpSpPr>
        <p:grpSpPr>
          <a:xfrm>
            <a:off x="389070" y="2571465"/>
            <a:ext cx="92400" cy="411825"/>
            <a:chOff x="845575" y="2563700"/>
            <a:chExt cx="92400" cy="411825"/>
          </a:xfrm>
        </p:grpSpPr>
        <p:sp>
          <p:nvSpPr>
            <p:cNvPr id="98" name="Google Shape;98;p15"/>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 name="Google Shape;99;p15"/>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grpSp>
      <p:sp>
        <p:nvSpPr>
          <p:cNvPr id="100" name="Google Shape;100;p15"/>
          <p:cNvSpPr/>
          <p:nvPr/>
        </p:nvSpPr>
        <p:spPr>
          <a:xfrm>
            <a:off x="1733811" y="2850875"/>
            <a:ext cx="1294800" cy="133500"/>
          </a:xfrm>
          <a:prstGeom prst="rect">
            <a:avLst/>
          </a:prstGeom>
          <a:solidFill>
            <a:srgbClr val="2F2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txBox="1"/>
          <p:nvPr/>
        </p:nvSpPr>
        <p:spPr>
          <a:xfrm>
            <a:off x="1914126" y="2607000"/>
            <a:ext cx="9639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solidFill>
                  <a:srgbClr val="4A86E8"/>
                </a:solidFill>
                <a:latin typeface="Roboto"/>
                <a:ea typeface="Roboto"/>
                <a:cs typeface="Roboto"/>
                <a:sym typeface="Roboto"/>
              </a:rPr>
              <a:t>Weeks 3-4</a:t>
            </a:r>
            <a:endParaRPr b="1" sz="1200">
              <a:solidFill>
                <a:srgbClr val="4A86E8"/>
              </a:solidFill>
              <a:latin typeface="Roboto"/>
              <a:ea typeface="Roboto"/>
              <a:cs typeface="Roboto"/>
              <a:sym typeface="Roboto"/>
            </a:endParaRPr>
          </a:p>
        </p:txBody>
      </p:sp>
      <p:sp>
        <p:nvSpPr>
          <p:cNvPr id="102" name="Google Shape;102;p15"/>
          <p:cNvSpPr txBox="1"/>
          <p:nvPr/>
        </p:nvSpPr>
        <p:spPr>
          <a:xfrm>
            <a:off x="906175" y="3231925"/>
            <a:ext cx="1731900" cy="3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4A86E8"/>
                </a:solidFill>
                <a:latin typeface="Roboto"/>
                <a:ea typeface="Roboto"/>
                <a:cs typeface="Roboto"/>
                <a:sym typeface="Roboto"/>
              </a:rPr>
              <a:t>Data Collection</a:t>
            </a:r>
            <a:endParaRPr sz="1000">
              <a:solidFill>
                <a:srgbClr val="4A86E8"/>
              </a:solidFill>
              <a:latin typeface="Roboto"/>
              <a:ea typeface="Roboto"/>
              <a:cs typeface="Roboto"/>
              <a:sym typeface="Roboto"/>
            </a:endParaRPr>
          </a:p>
        </p:txBody>
      </p:sp>
      <p:grpSp>
        <p:nvGrpSpPr>
          <p:cNvPr id="103" name="Google Shape;103;p15"/>
          <p:cNvGrpSpPr/>
          <p:nvPr/>
        </p:nvGrpSpPr>
        <p:grpSpPr>
          <a:xfrm rot="10800000">
            <a:off x="1692093" y="2850867"/>
            <a:ext cx="92400" cy="411825"/>
            <a:chOff x="2072481" y="2563700"/>
            <a:chExt cx="92400" cy="411825"/>
          </a:xfrm>
        </p:grpSpPr>
        <p:cxnSp>
          <p:nvCxnSpPr>
            <p:cNvPr id="104" name="Google Shape;104;p15"/>
            <p:cNvCxnSpPr/>
            <p:nvPr/>
          </p:nvCxnSpPr>
          <p:spPr>
            <a:xfrm>
              <a:off x="2118681"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05" name="Google Shape;105;p15"/>
            <p:cNvSpPr/>
            <p:nvPr/>
          </p:nvSpPr>
          <p:spPr>
            <a:xfrm>
              <a:off x="2072481"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15"/>
          <p:cNvSpPr/>
          <p:nvPr/>
        </p:nvSpPr>
        <p:spPr>
          <a:xfrm>
            <a:off x="3028517" y="2850875"/>
            <a:ext cx="1294800" cy="133500"/>
          </a:xfrm>
          <a:prstGeom prst="rect">
            <a:avLst/>
          </a:prstGeom>
          <a:solidFill>
            <a:srgbClr val="50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5"/>
          <p:cNvSpPr txBox="1"/>
          <p:nvPr/>
        </p:nvSpPr>
        <p:spPr>
          <a:xfrm>
            <a:off x="3141263" y="2607000"/>
            <a:ext cx="10263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solidFill>
                  <a:srgbClr val="6AA84F"/>
                </a:solidFill>
                <a:latin typeface="Roboto"/>
                <a:ea typeface="Roboto"/>
                <a:cs typeface="Roboto"/>
                <a:sym typeface="Roboto"/>
              </a:rPr>
              <a:t>Weeks 5-6</a:t>
            </a:r>
            <a:endParaRPr b="1" sz="1200">
              <a:solidFill>
                <a:srgbClr val="6AA84F"/>
              </a:solidFill>
              <a:latin typeface="Roboto"/>
              <a:ea typeface="Roboto"/>
              <a:cs typeface="Roboto"/>
              <a:sym typeface="Roboto"/>
            </a:endParaRPr>
          </a:p>
        </p:txBody>
      </p:sp>
      <p:sp>
        <p:nvSpPr>
          <p:cNvPr id="108" name="Google Shape;108;p15"/>
          <p:cNvSpPr txBox="1"/>
          <p:nvPr/>
        </p:nvSpPr>
        <p:spPr>
          <a:xfrm>
            <a:off x="2396025" y="2128525"/>
            <a:ext cx="13557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6AA84F"/>
                </a:solidFill>
                <a:latin typeface="Roboto"/>
                <a:ea typeface="Roboto"/>
                <a:cs typeface="Roboto"/>
                <a:sym typeface="Roboto"/>
              </a:rPr>
              <a:t>Data Cleaning</a:t>
            </a:r>
            <a:endParaRPr b="1">
              <a:solidFill>
                <a:srgbClr val="6AA84F"/>
              </a:solidFill>
              <a:latin typeface="Roboto"/>
              <a:ea typeface="Roboto"/>
              <a:cs typeface="Roboto"/>
              <a:sym typeface="Roboto"/>
            </a:endParaRPr>
          </a:p>
          <a:p>
            <a:pPr indent="0" lvl="0" marL="0" rtl="0" algn="l">
              <a:spcBef>
                <a:spcPts val="0"/>
              </a:spcBef>
              <a:spcAft>
                <a:spcPts val="0"/>
              </a:spcAft>
              <a:buNone/>
            </a:pPr>
            <a:r>
              <a:t/>
            </a:r>
            <a:endParaRPr sz="1000">
              <a:solidFill>
                <a:srgbClr val="6AA84F"/>
              </a:solidFill>
              <a:latin typeface="Roboto"/>
              <a:ea typeface="Roboto"/>
              <a:cs typeface="Roboto"/>
              <a:sym typeface="Roboto"/>
            </a:endParaRPr>
          </a:p>
          <a:p>
            <a:pPr indent="0" lvl="0" marL="0" rtl="0" algn="l">
              <a:spcBef>
                <a:spcPts val="1600"/>
              </a:spcBef>
              <a:spcAft>
                <a:spcPts val="1600"/>
              </a:spcAft>
              <a:buNone/>
            </a:pPr>
            <a:r>
              <a:t/>
            </a:r>
            <a:endParaRPr sz="1000">
              <a:solidFill>
                <a:srgbClr val="6AA84F"/>
              </a:solidFill>
              <a:latin typeface="Roboto"/>
              <a:ea typeface="Roboto"/>
              <a:cs typeface="Roboto"/>
              <a:sym typeface="Roboto"/>
            </a:endParaRPr>
          </a:p>
        </p:txBody>
      </p:sp>
      <p:grpSp>
        <p:nvGrpSpPr>
          <p:cNvPr id="109" name="Google Shape;109;p15"/>
          <p:cNvGrpSpPr/>
          <p:nvPr/>
        </p:nvGrpSpPr>
        <p:grpSpPr>
          <a:xfrm>
            <a:off x="2978670" y="2571465"/>
            <a:ext cx="92400" cy="411825"/>
            <a:chOff x="845575" y="2563700"/>
            <a:chExt cx="92400" cy="411825"/>
          </a:xfrm>
        </p:grpSpPr>
        <p:sp>
          <p:nvSpPr>
            <p:cNvPr id="110" name="Google Shape;110;p15"/>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 name="Google Shape;111;p15"/>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grpSp>
      <p:sp>
        <p:nvSpPr>
          <p:cNvPr id="112" name="Google Shape;112;p15"/>
          <p:cNvSpPr/>
          <p:nvPr/>
        </p:nvSpPr>
        <p:spPr>
          <a:xfrm>
            <a:off x="4323221" y="2850875"/>
            <a:ext cx="1294800" cy="133500"/>
          </a:xfrm>
          <a:prstGeom prst="rect">
            <a:avLst/>
          </a:prstGeom>
          <a:solidFill>
            <a:srgbClr val="2F2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 name="Google Shape;113;p15"/>
          <p:cNvGrpSpPr/>
          <p:nvPr/>
        </p:nvGrpSpPr>
        <p:grpSpPr>
          <a:xfrm rot="10800000">
            <a:off x="4280213" y="2850867"/>
            <a:ext cx="92400" cy="411825"/>
            <a:chOff x="2070100" y="2563700"/>
            <a:chExt cx="92400" cy="411825"/>
          </a:xfrm>
        </p:grpSpPr>
        <p:cxnSp>
          <p:nvCxnSpPr>
            <p:cNvPr id="114" name="Google Shape;114;p15"/>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15" name="Google Shape;115;p15"/>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15"/>
          <p:cNvSpPr txBox="1"/>
          <p:nvPr/>
        </p:nvSpPr>
        <p:spPr>
          <a:xfrm>
            <a:off x="4550349" y="2606996"/>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solidFill>
                  <a:srgbClr val="BF9000"/>
                </a:solidFill>
                <a:latin typeface="Roboto"/>
                <a:ea typeface="Roboto"/>
                <a:cs typeface="Roboto"/>
                <a:sym typeface="Roboto"/>
              </a:rPr>
              <a:t>Week 7</a:t>
            </a:r>
            <a:endParaRPr b="1" sz="1200">
              <a:solidFill>
                <a:srgbClr val="BF9000"/>
              </a:solidFill>
              <a:latin typeface="Roboto"/>
              <a:ea typeface="Roboto"/>
              <a:cs typeface="Roboto"/>
              <a:sym typeface="Roboto"/>
            </a:endParaRPr>
          </a:p>
        </p:txBody>
      </p:sp>
      <p:sp>
        <p:nvSpPr>
          <p:cNvPr id="117" name="Google Shape;117;p15"/>
          <p:cNvSpPr txBox="1"/>
          <p:nvPr/>
        </p:nvSpPr>
        <p:spPr>
          <a:xfrm>
            <a:off x="3149477" y="3196100"/>
            <a:ext cx="2375400" cy="3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BF9000"/>
                </a:solidFill>
                <a:latin typeface="Roboto"/>
                <a:ea typeface="Roboto"/>
                <a:cs typeface="Roboto"/>
                <a:sym typeface="Roboto"/>
              </a:rPr>
              <a:t>Deep Text Analysis</a:t>
            </a:r>
            <a:endParaRPr b="1">
              <a:solidFill>
                <a:srgbClr val="BF9000"/>
              </a:solidFill>
              <a:latin typeface="Roboto"/>
              <a:ea typeface="Roboto"/>
              <a:cs typeface="Roboto"/>
              <a:sym typeface="Roboto"/>
            </a:endParaRPr>
          </a:p>
          <a:p>
            <a:pPr indent="0" lvl="0" marL="0" rtl="0" algn="l">
              <a:spcBef>
                <a:spcPts val="0"/>
              </a:spcBef>
              <a:spcAft>
                <a:spcPts val="1600"/>
              </a:spcAft>
              <a:buNone/>
            </a:pPr>
            <a:r>
              <a:t/>
            </a:r>
            <a:endParaRPr b="1" sz="1000">
              <a:solidFill>
                <a:srgbClr val="BF9000"/>
              </a:solidFill>
              <a:latin typeface="Roboto"/>
              <a:ea typeface="Roboto"/>
              <a:cs typeface="Roboto"/>
              <a:sym typeface="Roboto"/>
            </a:endParaRPr>
          </a:p>
        </p:txBody>
      </p:sp>
      <p:sp>
        <p:nvSpPr>
          <p:cNvPr id="118" name="Google Shape;118;p15"/>
          <p:cNvSpPr/>
          <p:nvPr/>
        </p:nvSpPr>
        <p:spPr>
          <a:xfrm>
            <a:off x="5488794" y="2850905"/>
            <a:ext cx="1370416" cy="133500"/>
          </a:xfrm>
          <a:prstGeom prst="rect">
            <a:avLst/>
          </a:prstGeom>
          <a:solidFill>
            <a:srgbClr val="50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15"/>
          <p:cNvGrpSpPr/>
          <p:nvPr/>
        </p:nvGrpSpPr>
        <p:grpSpPr>
          <a:xfrm>
            <a:off x="5442509" y="2571495"/>
            <a:ext cx="97796" cy="411825"/>
            <a:chOff x="845575" y="2563700"/>
            <a:chExt cx="92400" cy="411825"/>
          </a:xfrm>
        </p:grpSpPr>
        <p:cxnSp>
          <p:nvCxnSpPr>
            <p:cNvPr id="120" name="Google Shape;120;p15"/>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21" name="Google Shape;121;p15"/>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5"/>
          <p:cNvSpPr txBox="1"/>
          <p:nvPr/>
        </p:nvSpPr>
        <p:spPr>
          <a:xfrm>
            <a:off x="5785772" y="2607030"/>
            <a:ext cx="7893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solidFill>
                  <a:srgbClr val="B45F06"/>
                </a:solidFill>
                <a:latin typeface="Roboto"/>
                <a:ea typeface="Roboto"/>
                <a:cs typeface="Roboto"/>
                <a:sym typeface="Roboto"/>
              </a:rPr>
              <a:t>Week 8</a:t>
            </a:r>
            <a:endParaRPr b="1" sz="1200">
              <a:solidFill>
                <a:srgbClr val="B45F06"/>
              </a:solidFill>
              <a:latin typeface="Roboto"/>
              <a:ea typeface="Roboto"/>
              <a:cs typeface="Roboto"/>
              <a:sym typeface="Roboto"/>
            </a:endParaRPr>
          </a:p>
        </p:txBody>
      </p:sp>
      <p:sp>
        <p:nvSpPr>
          <p:cNvPr id="123" name="Google Shape;123;p15"/>
          <p:cNvSpPr txBox="1"/>
          <p:nvPr/>
        </p:nvSpPr>
        <p:spPr>
          <a:xfrm>
            <a:off x="4378849" y="2108278"/>
            <a:ext cx="2225100" cy="41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B45F06"/>
                </a:solidFill>
                <a:latin typeface="Roboto"/>
                <a:ea typeface="Roboto"/>
                <a:cs typeface="Roboto"/>
                <a:sym typeface="Roboto"/>
              </a:rPr>
              <a:t>Exploratory Data Analysis</a:t>
            </a:r>
            <a:endParaRPr sz="1000">
              <a:solidFill>
                <a:srgbClr val="B45F06"/>
              </a:solidFill>
              <a:latin typeface="Roboto"/>
              <a:ea typeface="Roboto"/>
              <a:cs typeface="Roboto"/>
              <a:sym typeface="Roboto"/>
            </a:endParaRPr>
          </a:p>
        </p:txBody>
      </p:sp>
      <p:sp>
        <p:nvSpPr>
          <p:cNvPr id="124" name="Google Shape;124;p15"/>
          <p:cNvSpPr/>
          <p:nvPr/>
        </p:nvSpPr>
        <p:spPr>
          <a:xfrm>
            <a:off x="6836437" y="2850875"/>
            <a:ext cx="1776600" cy="133500"/>
          </a:xfrm>
          <a:prstGeom prst="rect">
            <a:avLst/>
          </a:prstGeom>
          <a:solidFill>
            <a:srgbClr val="2F2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15"/>
          <p:cNvGrpSpPr/>
          <p:nvPr/>
        </p:nvGrpSpPr>
        <p:grpSpPr>
          <a:xfrm rot="10800000">
            <a:off x="6794821" y="2850867"/>
            <a:ext cx="92400" cy="411825"/>
            <a:chOff x="2070100" y="2563700"/>
            <a:chExt cx="92400" cy="411825"/>
          </a:xfrm>
        </p:grpSpPr>
        <p:cxnSp>
          <p:nvCxnSpPr>
            <p:cNvPr id="126" name="Google Shape;126;p15"/>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27" name="Google Shape;127;p15"/>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 name="Google Shape;128;p15"/>
          <p:cNvSpPr txBox="1"/>
          <p:nvPr/>
        </p:nvSpPr>
        <p:spPr>
          <a:xfrm>
            <a:off x="7106977" y="2607013"/>
            <a:ext cx="1060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solidFill>
                  <a:srgbClr val="CC0000"/>
                </a:solidFill>
                <a:latin typeface="Roboto"/>
                <a:ea typeface="Roboto"/>
                <a:cs typeface="Roboto"/>
                <a:sym typeface="Roboto"/>
              </a:rPr>
              <a:t>Weeks 9-10</a:t>
            </a:r>
            <a:endParaRPr b="1" sz="1200">
              <a:solidFill>
                <a:srgbClr val="CC0000"/>
              </a:solidFill>
              <a:latin typeface="Roboto"/>
              <a:ea typeface="Roboto"/>
              <a:cs typeface="Roboto"/>
              <a:sym typeface="Roboto"/>
            </a:endParaRPr>
          </a:p>
        </p:txBody>
      </p:sp>
      <p:sp>
        <p:nvSpPr>
          <p:cNvPr id="129" name="Google Shape;129;p15"/>
          <p:cNvSpPr txBox="1"/>
          <p:nvPr/>
        </p:nvSpPr>
        <p:spPr>
          <a:xfrm>
            <a:off x="6085850" y="3231925"/>
            <a:ext cx="2527200" cy="943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a:solidFill>
                  <a:srgbClr val="CC0000"/>
                </a:solidFill>
                <a:latin typeface="Roboto"/>
                <a:ea typeface="Roboto"/>
                <a:cs typeface="Roboto"/>
                <a:sym typeface="Roboto"/>
              </a:rPr>
              <a:t>Data Visualization &amp; Presentation</a:t>
            </a:r>
            <a:endParaRPr b="1">
              <a:solidFill>
                <a:srgbClr val="CC0000"/>
              </a:solidFill>
              <a:latin typeface="Roboto"/>
              <a:ea typeface="Roboto"/>
              <a:cs typeface="Roboto"/>
              <a:sym typeface="Roboto"/>
            </a:endParaRPr>
          </a:p>
          <a:p>
            <a:pPr indent="0" lvl="0" marL="0" rtl="0" algn="l">
              <a:spcBef>
                <a:spcPts val="0"/>
              </a:spcBef>
              <a:spcAft>
                <a:spcPts val="1600"/>
              </a:spcAft>
              <a:buNone/>
            </a:pPr>
            <a:r>
              <a:t/>
            </a:r>
            <a:endParaRPr b="1" sz="1000">
              <a:solidFill>
                <a:srgbClr val="CC0000"/>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you’ve been gone...</a:t>
            </a:r>
            <a:endParaRPr/>
          </a:p>
        </p:txBody>
      </p:sp>
      <p:sp>
        <p:nvSpPr>
          <p:cNvPr id="135" name="Google Shape;135;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Font typeface="Calibri"/>
              <a:buChar char="●"/>
            </a:pPr>
            <a:r>
              <a:rPr lang="en">
                <a:latin typeface="Calibri"/>
                <a:ea typeface="Calibri"/>
                <a:cs typeface="Calibri"/>
                <a:sym typeface="Calibri"/>
              </a:rPr>
              <a:t>Analyzing messages and narratives told by women’s magazines </a:t>
            </a:r>
            <a:endParaRPr>
              <a:latin typeface="Calibri"/>
              <a:ea typeface="Calibri"/>
              <a:cs typeface="Calibri"/>
              <a:sym typeface="Calibri"/>
            </a:endParaRPr>
          </a:p>
          <a:p>
            <a:pPr indent="-342900" lvl="0" marL="457200" rtl="0" algn="l">
              <a:lnSpc>
                <a:spcPct val="200000"/>
              </a:lnSpc>
              <a:spcBef>
                <a:spcPts val="0"/>
              </a:spcBef>
              <a:spcAft>
                <a:spcPts val="0"/>
              </a:spcAft>
              <a:buSzPts val="1800"/>
              <a:buFont typeface="Calibri"/>
              <a:buChar char="●"/>
            </a:pPr>
            <a:r>
              <a:rPr lang="en">
                <a:latin typeface="Calibri"/>
                <a:ea typeface="Calibri"/>
                <a:cs typeface="Calibri"/>
                <a:sym typeface="Calibri"/>
              </a:rPr>
              <a:t>Collecting text and image data of 5 magazines</a:t>
            </a:r>
            <a:endParaRPr>
              <a:latin typeface="Calibri"/>
              <a:ea typeface="Calibri"/>
              <a:cs typeface="Calibri"/>
              <a:sym typeface="Calibri"/>
            </a:endParaRPr>
          </a:p>
          <a:p>
            <a:pPr indent="-317500" lvl="1" marL="914400" rtl="0" algn="l">
              <a:lnSpc>
                <a:spcPct val="200000"/>
              </a:lnSpc>
              <a:spcBef>
                <a:spcPts val="0"/>
              </a:spcBef>
              <a:spcAft>
                <a:spcPts val="0"/>
              </a:spcAft>
              <a:buClr>
                <a:srgbClr val="000000"/>
              </a:buClr>
              <a:buSzPts val="1400"/>
              <a:buFont typeface="Calibri"/>
              <a:buChar char="○"/>
            </a:pPr>
            <a:r>
              <a:rPr lang="en">
                <a:solidFill>
                  <a:srgbClr val="000000"/>
                </a:solidFill>
                <a:latin typeface="Calibri"/>
                <a:ea typeface="Calibri"/>
                <a:cs typeface="Calibri"/>
                <a:sym typeface="Calibri"/>
              </a:rPr>
              <a:t>Cosmopolitan</a:t>
            </a:r>
            <a:endParaRPr>
              <a:solidFill>
                <a:srgbClr val="000000"/>
              </a:solidFill>
              <a:latin typeface="Calibri"/>
              <a:ea typeface="Calibri"/>
              <a:cs typeface="Calibri"/>
              <a:sym typeface="Calibri"/>
            </a:endParaRPr>
          </a:p>
          <a:p>
            <a:pPr indent="-317500" lvl="1" marL="914400" rtl="0" algn="l">
              <a:lnSpc>
                <a:spcPct val="200000"/>
              </a:lnSpc>
              <a:spcBef>
                <a:spcPts val="0"/>
              </a:spcBef>
              <a:spcAft>
                <a:spcPts val="0"/>
              </a:spcAft>
              <a:buClr>
                <a:srgbClr val="000000"/>
              </a:buClr>
              <a:buSzPts val="1400"/>
              <a:buFont typeface="Calibri"/>
              <a:buChar char="○"/>
            </a:pPr>
            <a:r>
              <a:rPr lang="en">
                <a:solidFill>
                  <a:srgbClr val="000000"/>
                </a:solidFill>
                <a:latin typeface="Calibri"/>
                <a:ea typeface="Calibri"/>
                <a:cs typeface="Calibri"/>
                <a:sym typeface="Calibri"/>
              </a:rPr>
              <a:t>Seventeen</a:t>
            </a:r>
            <a:endParaRPr>
              <a:solidFill>
                <a:srgbClr val="000000"/>
              </a:solidFill>
              <a:latin typeface="Calibri"/>
              <a:ea typeface="Calibri"/>
              <a:cs typeface="Calibri"/>
              <a:sym typeface="Calibri"/>
            </a:endParaRPr>
          </a:p>
          <a:p>
            <a:pPr indent="-317500" lvl="1" marL="914400" rtl="0" algn="l">
              <a:lnSpc>
                <a:spcPct val="200000"/>
              </a:lnSpc>
              <a:spcBef>
                <a:spcPts val="0"/>
              </a:spcBef>
              <a:spcAft>
                <a:spcPts val="0"/>
              </a:spcAft>
              <a:buClr>
                <a:srgbClr val="000000"/>
              </a:buClr>
              <a:buSzPts val="1400"/>
              <a:buFont typeface="Calibri"/>
              <a:buChar char="○"/>
            </a:pPr>
            <a:r>
              <a:rPr lang="en">
                <a:solidFill>
                  <a:srgbClr val="000000"/>
                </a:solidFill>
                <a:latin typeface="Calibri"/>
                <a:ea typeface="Calibri"/>
                <a:cs typeface="Calibri"/>
                <a:sym typeface="Calibri"/>
              </a:rPr>
              <a:t>Essence</a:t>
            </a:r>
            <a:endParaRPr>
              <a:solidFill>
                <a:srgbClr val="000000"/>
              </a:solidFill>
              <a:latin typeface="Calibri"/>
              <a:ea typeface="Calibri"/>
              <a:cs typeface="Calibri"/>
              <a:sym typeface="Calibri"/>
            </a:endParaRPr>
          </a:p>
          <a:p>
            <a:pPr indent="-317500" lvl="1" marL="914400" rtl="0" algn="l">
              <a:lnSpc>
                <a:spcPct val="200000"/>
              </a:lnSpc>
              <a:spcBef>
                <a:spcPts val="0"/>
              </a:spcBef>
              <a:spcAft>
                <a:spcPts val="0"/>
              </a:spcAft>
              <a:buClr>
                <a:srgbClr val="000000"/>
              </a:buClr>
              <a:buSzPts val="1400"/>
              <a:buFont typeface="Calibri"/>
              <a:buChar char="○"/>
            </a:pPr>
            <a:r>
              <a:rPr lang="en">
                <a:solidFill>
                  <a:srgbClr val="000000"/>
                </a:solidFill>
                <a:latin typeface="Calibri"/>
                <a:ea typeface="Calibri"/>
                <a:cs typeface="Calibri"/>
                <a:sym typeface="Calibri"/>
              </a:rPr>
              <a:t>Good Housekeeping</a:t>
            </a:r>
            <a:endParaRPr>
              <a:solidFill>
                <a:srgbClr val="000000"/>
              </a:solidFill>
              <a:latin typeface="Calibri"/>
              <a:ea typeface="Calibri"/>
              <a:cs typeface="Calibri"/>
              <a:sym typeface="Calibri"/>
            </a:endParaRPr>
          </a:p>
          <a:p>
            <a:pPr indent="-317500" lvl="1" marL="914400" rtl="0" algn="l">
              <a:lnSpc>
                <a:spcPct val="200000"/>
              </a:lnSpc>
              <a:spcBef>
                <a:spcPts val="0"/>
              </a:spcBef>
              <a:spcAft>
                <a:spcPts val="0"/>
              </a:spcAft>
              <a:buClr>
                <a:srgbClr val="000000"/>
              </a:buClr>
              <a:buSzPts val="1400"/>
              <a:buFont typeface="Calibri"/>
              <a:buChar char="○"/>
            </a:pPr>
            <a:r>
              <a:rPr b="1" lang="en">
                <a:solidFill>
                  <a:srgbClr val="000000"/>
                </a:solidFill>
                <a:latin typeface="Calibri"/>
                <a:ea typeface="Calibri"/>
                <a:cs typeface="Calibri"/>
                <a:sym typeface="Calibri"/>
              </a:rPr>
              <a:t>New: Esquire</a:t>
            </a:r>
            <a:endParaRPr b="1">
              <a:solidFill>
                <a:srgbClr val="000000"/>
              </a:solidFill>
              <a:latin typeface="Calibri"/>
              <a:ea typeface="Calibri"/>
              <a:cs typeface="Calibri"/>
              <a:sym typeface="Calibri"/>
            </a:endParaRPr>
          </a:p>
          <a:p>
            <a:pPr indent="-342900" lvl="0" marL="457200" rtl="0" algn="l">
              <a:lnSpc>
                <a:spcPct val="200000"/>
              </a:lnSpc>
              <a:spcBef>
                <a:spcPts val="0"/>
              </a:spcBef>
              <a:spcAft>
                <a:spcPts val="0"/>
              </a:spcAft>
              <a:buClr>
                <a:srgbClr val="000000"/>
              </a:buClr>
              <a:buSzPts val="1800"/>
              <a:buFont typeface="Calibri"/>
              <a:buChar char="●"/>
            </a:pPr>
            <a:r>
              <a:rPr b="1" lang="en">
                <a:solidFill>
                  <a:srgbClr val="000000"/>
                </a:solidFill>
                <a:latin typeface="Calibri"/>
                <a:ea typeface="Calibri"/>
                <a:cs typeface="Calibri"/>
                <a:sym typeface="Calibri"/>
              </a:rPr>
              <a:t>New Tools: Microsoft Azure Face Detect, Python, R-Shiny, Tableau</a:t>
            </a:r>
            <a:endParaRPr b="1">
              <a:solidFill>
                <a:srgbClr val="000000"/>
              </a:solidFill>
              <a:latin typeface="Calibri"/>
              <a:ea typeface="Calibri"/>
              <a:cs typeface="Calibri"/>
              <a:sym typeface="Calibri"/>
            </a:endParaRPr>
          </a:p>
          <a:p>
            <a:pPr indent="0" lvl="0" marL="0" marR="0" rtl="0" algn="l">
              <a:lnSpc>
                <a:spcPct val="200000"/>
              </a:lnSpc>
              <a:spcBef>
                <a:spcPts val="1600"/>
              </a:spcBef>
              <a:spcAft>
                <a:spcPts val="1600"/>
              </a:spcAft>
              <a:buNone/>
            </a:pPr>
            <a:r>
              <a:t/>
            </a:r>
            <a:endParaRPr>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Text Data</a:t>
            </a:r>
            <a:endParaRPr/>
          </a:p>
        </p:txBody>
      </p:sp>
      <p:sp>
        <p:nvSpPr>
          <p:cNvPr id="141" name="Google Shape;141;p17"/>
          <p:cNvSpPr txBox="1"/>
          <p:nvPr>
            <p:ph idx="1" type="body"/>
          </p:nvPr>
        </p:nvSpPr>
        <p:spPr>
          <a:xfrm>
            <a:off x="311700" y="1152475"/>
            <a:ext cx="37524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Calibri"/>
              <a:buChar char="●"/>
            </a:pPr>
            <a:r>
              <a:rPr lang="en">
                <a:latin typeface="Calibri"/>
                <a:ea typeface="Calibri"/>
                <a:cs typeface="Calibri"/>
                <a:sym typeface="Calibri"/>
              </a:rPr>
              <a:t>Transcribed </a:t>
            </a:r>
            <a:r>
              <a:rPr lang="en">
                <a:latin typeface="Calibri"/>
                <a:ea typeface="Calibri"/>
                <a:cs typeface="Calibri"/>
                <a:sym typeface="Calibri"/>
              </a:rPr>
              <a:t>text from 500+ magazine covers</a:t>
            </a:r>
            <a:endParaRPr>
              <a:latin typeface="Calibri"/>
              <a:ea typeface="Calibri"/>
              <a:cs typeface="Calibri"/>
              <a:sym typeface="Calibri"/>
            </a:endParaRPr>
          </a:p>
          <a:p>
            <a:pPr indent="0" lvl="0" marL="0" rtl="0" algn="l">
              <a:spcBef>
                <a:spcPts val="1600"/>
              </a:spcBef>
              <a:spcAft>
                <a:spcPts val="0"/>
              </a:spcAft>
              <a:buNone/>
            </a:pPr>
            <a:r>
              <a:t/>
            </a:r>
            <a:endParaRPr>
              <a:latin typeface="Calibri"/>
              <a:ea typeface="Calibri"/>
              <a:cs typeface="Calibri"/>
              <a:sym typeface="Calibri"/>
            </a:endParaRPr>
          </a:p>
          <a:p>
            <a:pPr indent="-342900" lvl="0" marL="457200" rtl="0" algn="l">
              <a:spcBef>
                <a:spcPts val="1600"/>
              </a:spcBef>
              <a:spcAft>
                <a:spcPts val="0"/>
              </a:spcAft>
              <a:buSzPts val="1800"/>
              <a:buFont typeface="Calibri"/>
              <a:buChar char="●"/>
            </a:pPr>
            <a:r>
              <a:rPr lang="en">
                <a:latin typeface="Calibri"/>
                <a:ea typeface="Calibri"/>
                <a:cs typeface="Calibri"/>
                <a:sym typeface="Calibri"/>
              </a:rPr>
              <a:t>Cleaned and compiled text data</a:t>
            </a:r>
            <a:endParaRPr>
              <a:latin typeface="Calibri"/>
              <a:ea typeface="Calibri"/>
              <a:cs typeface="Calibri"/>
              <a:sym typeface="Calibri"/>
            </a:endParaRPr>
          </a:p>
          <a:p>
            <a:pPr indent="0" lvl="0" marL="0" rtl="0" algn="l">
              <a:spcBef>
                <a:spcPts val="1600"/>
              </a:spcBef>
              <a:spcAft>
                <a:spcPts val="0"/>
              </a:spcAft>
              <a:buNone/>
            </a:pPr>
            <a:r>
              <a:t/>
            </a:r>
            <a:endParaRPr>
              <a:latin typeface="Calibri"/>
              <a:ea typeface="Calibri"/>
              <a:cs typeface="Calibri"/>
              <a:sym typeface="Calibri"/>
            </a:endParaRPr>
          </a:p>
          <a:p>
            <a:pPr indent="0" lvl="0" marL="0" rtl="0" algn="l">
              <a:spcBef>
                <a:spcPts val="1600"/>
              </a:spcBef>
              <a:spcAft>
                <a:spcPts val="0"/>
              </a:spcAft>
              <a:buNone/>
            </a:pPr>
            <a:r>
              <a:t/>
            </a:r>
            <a:endParaRPr>
              <a:latin typeface="Calibri"/>
              <a:ea typeface="Calibri"/>
              <a:cs typeface="Calibri"/>
              <a:sym typeface="Calibri"/>
            </a:endParaRPr>
          </a:p>
          <a:p>
            <a:pPr indent="0" lvl="0" marL="0" rtl="0" algn="l">
              <a:spcBef>
                <a:spcPts val="1600"/>
              </a:spcBef>
              <a:spcAft>
                <a:spcPts val="0"/>
              </a:spcAft>
              <a:buNone/>
            </a:pPr>
            <a:r>
              <a:t/>
            </a:r>
            <a:endParaRPr>
              <a:latin typeface="Calibri"/>
              <a:ea typeface="Calibri"/>
              <a:cs typeface="Calibri"/>
              <a:sym typeface="Calibri"/>
            </a:endParaRPr>
          </a:p>
          <a:p>
            <a:pPr indent="0" lvl="0" marL="0" rtl="0" algn="l">
              <a:spcBef>
                <a:spcPts val="1600"/>
              </a:spcBef>
              <a:spcAft>
                <a:spcPts val="0"/>
              </a:spcAft>
              <a:buNone/>
            </a:pPr>
            <a:r>
              <a:t/>
            </a:r>
            <a:endParaRPr>
              <a:latin typeface="Calibri"/>
              <a:ea typeface="Calibri"/>
              <a:cs typeface="Calibri"/>
              <a:sym typeface="Calibri"/>
            </a:endParaRPr>
          </a:p>
          <a:p>
            <a:pPr indent="0" lvl="0" marL="0" rtl="0" algn="l">
              <a:spcBef>
                <a:spcPts val="1600"/>
              </a:spcBef>
              <a:spcAft>
                <a:spcPts val="1600"/>
              </a:spcAft>
              <a:buNone/>
            </a:pPr>
            <a:r>
              <a:t/>
            </a:r>
            <a:endParaRPr>
              <a:latin typeface="Calibri"/>
              <a:ea typeface="Calibri"/>
              <a:cs typeface="Calibri"/>
              <a:sym typeface="Calibri"/>
            </a:endParaRPr>
          </a:p>
        </p:txBody>
      </p:sp>
      <p:pic>
        <p:nvPicPr>
          <p:cNvPr id="142" name="Google Shape;142;p17"/>
          <p:cNvPicPr preferRelativeResize="0"/>
          <p:nvPr/>
        </p:nvPicPr>
        <p:blipFill>
          <a:blip r:embed="rId3">
            <a:alphaModFix/>
          </a:blip>
          <a:stretch>
            <a:fillRect/>
          </a:stretch>
        </p:blipFill>
        <p:spPr>
          <a:xfrm>
            <a:off x="4890650" y="747888"/>
            <a:ext cx="2652691" cy="3820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pic>
        <p:nvPicPr>
          <p:cNvPr id="147" name="Google Shape;147;p18"/>
          <p:cNvPicPr preferRelativeResize="0"/>
          <p:nvPr/>
        </p:nvPicPr>
        <p:blipFill>
          <a:blip r:embed="rId3">
            <a:alphaModFix/>
          </a:blip>
          <a:stretch>
            <a:fillRect/>
          </a:stretch>
        </p:blipFill>
        <p:spPr>
          <a:xfrm>
            <a:off x="1040619" y="0"/>
            <a:ext cx="7006355" cy="51434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pic>
        <p:nvPicPr>
          <p:cNvPr id="152" name="Google Shape;152;p19"/>
          <p:cNvPicPr preferRelativeResize="0"/>
          <p:nvPr/>
        </p:nvPicPr>
        <p:blipFill rotWithShape="1">
          <a:blip r:embed="rId3">
            <a:alphaModFix/>
          </a:blip>
          <a:srcRect b="1874" l="0" r="0" t="0"/>
          <a:stretch/>
        </p:blipFill>
        <p:spPr>
          <a:xfrm>
            <a:off x="441475" y="237650"/>
            <a:ext cx="7947023" cy="48135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0"/>
          <p:cNvSpPr txBox="1"/>
          <p:nvPr>
            <p:ph type="title"/>
          </p:nvPr>
        </p:nvSpPr>
        <p:spPr>
          <a:xfrm>
            <a:off x="311700" y="1472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came first? Beauty or the beauty product?  </a:t>
            </a:r>
            <a:endParaRPr/>
          </a:p>
        </p:txBody>
      </p:sp>
      <p:sp>
        <p:nvSpPr>
          <p:cNvPr id="158" name="Google Shape;158;p20"/>
          <p:cNvSpPr txBox="1"/>
          <p:nvPr>
            <p:ph idx="1" type="body"/>
          </p:nvPr>
        </p:nvSpPr>
        <p:spPr>
          <a:xfrm>
            <a:off x="6098400" y="1197525"/>
            <a:ext cx="2107800" cy="381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a:p>
            <a:pPr indent="0" lvl="0" marL="0" rtl="0" algn="l">
              <a:spcBef>
                <a:spcPts val="1600"/>
              </a:spcBef>
              <a:spcAft>
                <a:spcPts val="1600"/>
              </a:spcAft>
              <a:buNone/>
            </a:pPr>
            <a:r>
              <a:t/>
            </a:r>
            <a:endParaRPr/>
          </a:p>
        </p:txBody>
      </p:sp>
      <p:pic>
        <p:nvPicPr>
          <p:cNvPr id="159" name="Google Shape;159;p20"/>
          <p:cNvPicPr preferRelativeResize="0"/>
          <p:nvPr/>
        </p:nvPicPr>
        <p:blipFill>
          <a:blip r:embed="rId3">
            <a:alphaModFix/>
          </a:blip>
          <a:stretch>
            <a:fillRect/>
          </a:stretch>
        </p:blipFill>
        <p:spPr>
          <a:xfrm>
            <a:off x="130325" y="719900"/>
            <a:ext cx="5318176" cy="43600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“Beauty” in </a:t>
            </a:r>
            <a:r>
              <a:rPr i="1" lang="en"/>
              <a:t>Cosmopolitan vs. Essence</a:t>
            </a:r>
            <a:endParaRPr i="1"/>
          </a:p>
        </p:txBody>
      </p:sp>
      <p:sp>
        <p:nvSpPr>
          <p:cNvPr id="165" name="Google Shape;165;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rgbClr val="000000"/>
              </a:buClr>
              <a:buSzPts val="1100"/>
              <a:buFont typeface="Arial"/>
              <a:buNone/>
            </a:pPr>
            <a:r>
              <a:t/>
            </a:r>
            <a:endParaRPr/>
          </a:p>
        </p:txBody>
      </p:sp>
      <p:pic>
        <p:nvPicPr>
          <p:cNvPr id="166" name="Google Shape;166;p21"/>
          <p:cNvPicPr preferRelativeResize="0"/>
          <p:nvPr/>
        </p:nvPicPr>
        <p:blipFill>
          <a:blip r:embed="rId3">
            <a:alphaModFix/>
          </a:blip>
          <a:stretch>
            <a:fillRect/>
          </a:stretch>
        </p:blipFill>
        <p:spPr>
          <a:xfrm>
            <a:off x="113600" y="1215925"/>
            <a:ext cx="4647575" cy="3738674"/>
          </a:xfrm>
          <a:prstGeom prst="rect">
            <a:avLst/>
          </a:prstGeom>
          <a:noFill/>
          <a:ln>
            <a:noFill/>
          </a:ln>
        </p:spPr>
      </p:pic>
      <p:pic>
        <p:nvPicPr>
          <p:cNvPr id="167" name="Google Shape;167;p21"/>
          <p:cNvPicPr preferRelativeResize="0"/>
          <p:nvPr/>
        </p:nvPicPr>
        <p:blipFill>
          <a:blip r:embed="rId4">
            <a:alphaModFix/>
          </a:blip>
          <a:stretch>
            <a:fillRect/>
          </a:stretch>
        </p:blipFill>
        <p:spPr>
          <a:xfrm>
            <a:off x="4445875" y="1215925"/>
            <a:ext cx="4364192" cy="37386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